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58" r:id="rId4"/>
    <p:sldId id="260" r:id="rId5"/>
    <p:sldId id="281" r:id="rId6"/>
    <p:sldId id="270" r:id="rId7"/>
    <p:sldId id="282" r:id="rId8"/>
    <p:sldId id="264" r:id="rId9"/>
    <p:sldId id="293" r:id="rId10"/>
    <p:sldId id="271" r:id="rId11"/>
    <p:sldId id="272" r:id="rId12"/>
    <p:sldId id="275" r:id="rId13"/>
    <p:sldId id="276" r:id="rId14"/>
    <p:sldId id="286" r:id="rId15"/>
    <p:sldId id="278" r:id="rId16"/>
    <p:sldId id="287" r:id="rId17"/>
    <p:sldId id="280" r:id="rId18"/>
    <p:sldId id="279" r:id="rId19"/>
    <p:sldId id="285" r:id="rId20"/>
    <p:sldId id="292" r:id="rId21"/>
    <p:sldId id="290" r:id="rId22"/>
    <p:sldId id="291" r:id="rId23"/>
    <p:sldId id="283" r:id="rId24"/>
    <p:sldId id="284" r:id="rId25"/>
    <p:sldId id="277" r:id="rId26"/>
    <p:sldId id="289" r:id="rId27"/>
    <p:sldId id="288" r:id="rId28"/>
    <p:sldId id="262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C"/>
    <a:srgbClr val="00682F"/>
    <a:srgbClr val="725547"/>
    <a:srgbClr val="F1EFD8"/>
    <a:srgbClr val="673F3D"/>
    <a:srgbClr val="FFFFFF"/>
    <a:srgbClr val="FFCA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B850F-50E0-4AB8-AFAD-673ACDA26A23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BFF0-BD3A-4EB2-8161-3D2384D01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478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B850F-50E0-4AB8-AFAD-673ACDA26A23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BFF0-BD3A-4EB2-8161-3D2384D01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655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B850F-50E0-4AB8-AFAD-673ACDA26A23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BFF0-BD3A-4EB2-8161-3D2384D01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1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B850F-50E0-4AB8-AFAD-673ACDA26A23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BFF0-BD3A-4EB2-8161-3D2384D01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054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B850F-50E0-4AB8-AFAD-673ACDA26A23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BFF0-BD3A-4EB2-8161-3D2384D01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367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B850F-50E0-4AB8-AFAD-673ACDA26A23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BFF0-BD3A-4EB2-8161-3D2384D01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61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B850F-50E0-4AB8-AFAD-673ACDA26A23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BFF0-BD3A-4EB2-8161-3D2384D01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662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B850F-50E0-4AB8-AFAD-673ACDA26A23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BFF0-BD3A-4EB2-8161-3D2384D01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989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B850F-50E0-4AB8-AFAD-673ACDA26A23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BFF0-BD3A-4EB2-8161-3D2384D01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207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B850F-50E0-4AB8-AFAD-673ACDA26A23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BFF0-BD3A-4EB2-8161-3D2384D01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967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B850F-50E0-4AB8-AFAD-673ACDA26A23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BFF0-BD3A-4EB2-8161-3D2384D01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739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B850F-50E0-4AB8-AFAD-673ACDA26A23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4BFF0-BD3A-4EB2-8161-3D2384D01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32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6867526" y="200024"/>
            <a:ext cx="5181600" cy="3445384"/>
          </a:xfrm>
          <a:prstGeom prst="roundRect">
            <a:avLst/>
          </a:prstGeom>
          <a:gradFill flip="none" rotWithShape="1">
            <a:gsLst>
              <a:gs pos="100000">
                <a:schemeClr val="accent1">
                  <a:lumMod val="60000"/>
                  <a:lumOff val="40000"/>
                  <a:alpha val="94000"/>
                </a:schemeClr>
              </a:gs>
              <a:gs pos="0">
                <a:srgbClr val="D8E7F5"/>
              </a:gs>
              <a:gs pos="0">
                <a:schemeClr val="accent1">
                  <a:lumMod val="45000"/>
                  <a:lumOff val="55000"/>
                  <a:alpha val="20000"/>
                </a:schemeClr>
              </a:gs>
              <a:gs pos="0">
                <a:schemeClr val="accent1">
                  <a:lumMod val="50000"/>
                  <a:alpha val="90000"/>
                </a:schemeClr>
              </a:gs>
            </a:gsLst>
            <a:lin ang="5400000" scaled="1"/>
            <a:tileRect/>
          </a:gradFill>
          <a:ln>
            <a:solidFill>
              <a:schemeClr val="tx1">
                <a:lumMod val="95000"/>
                <a:lumOff val="5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n w="0">
                  <a:gradFill>
                    <a:gsLst>
                      <a:gs pos="0">
                        <a:schemeClr val="accent4">
                          <a:lumMod val="40000"/>
                          <a:lumOff val="60000"/>
                        </a:schemeClr>
                      </a:gs>
                      <a:gs pos="100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FFCA2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Финансовое право и революция: уроки прошлого и угрозы для будущего </a:t>
            </a:r>
            <a:r>
              <a:rPr lang="ru-RU" sz="3200" i="1" dirty="0">
                <a:ln w="0">
                  <a:gradFill>
                    <a:gsLst>
                      <a:gs pos="0">
                        <a:schemeClr val="accent4">
                          <a:lumMod val="40000"/>
                          <a:lumOff val="60000"/>
                        </a:schemeClr>
                      </a:gs>
                      <a:gs pos="100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FFCA2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(к столетию событий 1917 года в России</a:t>
            </a:r>
            <a:r>
              <a:rPr lang="ru-RU" sz="3600" dirty="0">
                <a:ln w="0">
                  <a:gradFill>
                    <a:gsLst>
                      <a:gs pos="0">
                        <a:schemeClr val="accent4">
                          <a:lumMod val="40000"/>
                          <a:lumOff val="60000"/>
                        </a:schemeClr>
                      </a:gs>
                      <a:gs pos="100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FFCA2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781925" y="5114924"/>
            <a:ext cx="4267201" cy="1666875"/>
          </a:xfrm>
          <a:prstGeom prst="roundRect">
            <a:avLst/>
          </a:prstGeom>
          <a:gradFill flip="none" rotWithShape="1">
            <a:gsLst>
              <a:gs pos="100000">
                <a:schemeClr val="accent1">
                  <a:lumMod val="60000"/>
                  <a:lumOff val="40000"/>
                </a:schemeClr>
              </a:gs>
              <a:gs pos="0">
                <a:srgbClr val="D8E7F5"/>
              </a:gs>
              <a:gs pos="0">
                <a:schemeClr val="accent1">
                  <a:lumMod val="45000"/>
                  <a:lumOff val="55000"/>
                  <a:alpha val="20000"/>
                </a:schemeClr>
              </a:gs>
              <a:gs pos="0">
                <a:schemeClr val="accent1">
                  <a:lumMod val="50000"/>
                  <a:alpha val="90000"/>
                </a:schemeClr>
              </a:gs>
            </a:gsLst>
            <a:lin ang="5400000" scaled="1"/>
            <a:tileRect/>
          </a:gradFill>
          <a:ln>
            <a:solidFill>
              <a:schemeClr val="tx1">
                <a:lumMod val="95000"/>
                <a:lumOff val="5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>
                  <a:gradFill>
                    <a:gsLst>
                      <a:gs pos="0">
                        <a:schemeClr val="accent4">
                          <a:lumMod val="40000"/>
                          <a:lumOff val="60000"/>
                        </a:schemeClr>
                      </a:gs>
                      <a:gs pos="100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FFCA2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Профессор кафедры финансового, налогового и таможенного права, </a:t>
            </a:r>
            <a:r>
              <a:rPr lang="ru-RU" sz="2400" dirty="0" err="1">
                <a:ln w="0">
                  <a:gradFill>
                    <a:gsLst>
                      <a:gs pos="0">
                        <a:schemeClr val="accent4">
                          <a:lumMod val="40000"/>
                          <a:lumOff val="60000"/>
                        </a:schemeClr>
                      </a:gs>
                      <a:gs pos="100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FFCA2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д.ю.н</a:t>
            </a:r>
            <a:r>
              <a:rPr lang="ru-RU" sz="2400" dirty="0">
                <a:ln w="0">
                  <a:gradFill>
                    <a:gsLst>
                      <a:gs pos="0">
                        <a:schemeClr val="accent4">
                          <a:lumMod val="40000"/>
                          <a:lumOff val="60000"/>
                        </a:schemeClr>
                      </a:gs>
                      <a:gs pos="100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FFCA2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Комягин Дмитрий Львович</a:t>
            </a:r>
          </a:p>
        </p:txBody>
      </p:sp>
    </p:spTree>
    <p:extLst>
      <p:ext uri="{BB962C8B-B14F-4D97-AF65-F5344CB8AC3E}">
        <p14:creationId xmlns:p14="http://schemas.microsoft.com/office/powerpoint/2010/main" val="1267791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4">
                <a:lumMod val="60000"/>
                <a:lumOff val="40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231104"/>
            <a:ext cx="6315075" cy="3088483"/>
          </a:xfrm>
          <a:ln w="3810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4873623"/>
            <a:ext cx="6210299" cy="1831975"/>
          </a:xfrm>
          <a:prstGeom prst="rect">
            <a:avLst/>
          </a:prstGeom>
          <a:ln w="4445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0" y="892968"/>
            <a:ext cx="5219699" cy="5812630"/>
          </a:xfrm>
          <a:prstGeom prst="rect">
            <a:avLst/>
          </a:prstGeom>
          <a:ln w="44450">
            <a:solidFill>
              <a:schemeClr val="tx1"/>
            </a:solidFill>
          </a:ln>
        </p:spPr>
      </p:pic>
      <p:sp>
        <p:nvSpPr>
          <p:cNvPr id="7" name="Прямоугольник 6"/>
          <p:cNvSpPr>
            <a:spLocks/>
          </p:cNvSpPr>
          <p:nvPr/>
        </p:nvSpPr>
        <p:spPr>
          <a:xfrm>
            <a:off x="2652712" y="124619"/>
            <a:ext cx="7324725" cy="456406"/>
          </a:xfrm>
          <a:prstGeom prst="rect">
            <a:avLst/>
          </a:prstGeom>
          <a:gradFill flip="none" rotWithShape="1">
            <a:gsLst>
              <a:gs pos="0">
                <a:srgbClr val="FFD5D5"/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 w="12700" cap="flat" cmpd="sng" algn="ctr">
            <a:solidFill>
              <a:srgbClr val="FF0000"/>
            </a:solidFill>
            <a:prstDash val="solid"/>
            <a:miter lim="800000"/>
          </a:ln>
          <a:effectLst>
            <a:outerShdw dist="107950" dir="2700000" algn="tl" rotWithShape="0">
              <a:srgbClr val="FF0000">
                <a:alpha val="50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Последствия революции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575" y="723272"/>
            <a:ext cx="5876924" cy="1015663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кровопролитие, голод, </a:t>
            </a:r>
            <a:r>
              <a:rPr lang="ru-RU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разорение народного и государственного хозяйства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сепаратизм и угроза распада государства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87" y="4119533"/>
            <a:ext cx="5653088" cy="707886"/>
          </a:xfrm>
          <a:prstGeom prst="rect">
            <a:avLst/>
          </a:prstGeom>
          <a:solidFill>
            <a:schemeClr val="tx1">
              <a:alpha val="93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физическое устранение, изгнание или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маргинализация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самих зачинщиков смуты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46105" y="723272"/>
            <a:ext cx="4967288" cy="1323439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приход к власти авторитарного лидера, который берет на себя диктаторские полномочия (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Октавиан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Август, Наполеон, Сталин ...)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007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09548" y="985836"/>
            <a:ext cx="4738691" cy="15716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1913 г.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обыкновенные доходы: 3417,3 млн руб.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обыкновенные расходы: 3094,2 млн руб.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чрезвычайные доходы: 13,8 млн руб.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чрезвычайные расходы: 288,7 млн руб.</a:t>
            </a:r>
          </a:p>
        </p:txBody>
      </p:sp>
      <p:sp>
        <p:nvSpPr>
          <p:cNvPr id="8" name="Прямоугольник 7"/>
          <p:cNvSpPr>
            <a:spLocks/>
          </p:cNvSpPr>
          <p:nvPr/>
        </p:nvSpPr>
        <p:spPr>
          <a:xfrm>
            <a:off x="538160" y="76200"/>
            <a:ext cx="11263315" cy="707230"/>
          </a:xfrm>
          <a:prstGeom prst="rect">
            <a:avLst/>
          </a:prstGeom>
          <a:gradFill flip="none" rotWithShape="1">
            <a:gsLst>
              <a:gs pos="0">
                <a:srgbClr val="FFD5D5"/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 w="12700" cap="flat" cmpd="sng" algn="ctr">
            <a:solidFill>
              <a:srgbClr val="FF0000"/>
            </a:solidFill>
            <a:prstDash val="solid"/>
            <a:miter lim="800000"/>
          </a:ln>
          <a:effectLst>
            <a:outerShdw dist="107950" dir="2700000" algn="tl" rotWithShape="0">
              <a:srgbClr val="FF0000">
                <a:alpha val="50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Состояние государственных финансов и денежного обращения России до 1917 года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9548" y="2759867"/>
            <a:ext cx="5610227" cy="14763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1914 г.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сокращение доходов на 674 млн руб. (отказом от винных доходов)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введение прогрессивного подоходного налога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09548" y="4400550"/>
            <a:ext cx="5610227" cy="23098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1915 г.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обыкновенные доходы: 2827,7 млн руб.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обыкновенные расходы: 2642,7 млн руб.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чрезвычайные доходы: 196,4 млн руб.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чрезвычайные расходы: 193,9 млн руб.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чрезвычайные военные расходы: 8818 млн руб.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займы: 8142,6 млн руб.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381875" y="985836"/>
            <a:ext cx="4257675" cy="262890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1916 г.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обыкновенные и  чрезвычайные доходы, займы - 17750 млн руб.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обыкновенные и  чрезвычайные расходы – 17724 млн руб.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выплаты процентов по займам – 376 млн руб.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появление дефицита 702 млн руб.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ru-RU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69817" y="4373162"/>
            <a:ext cx="5907883" cy="236458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1917 г.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ожидаемый дефицит 13 млрд руб. по причине обеспечения пайка солдатским семьям (8 млрд руб.), беженцам (736 млн руб.), расходов по министерству путей сообщения (700 млн руб.), жалованье солдатам и матросам (500 млн руб.) расходы на вооружение, дефицит прошлого года.</a:t>
            </a:r>
          </a:p>
        </p:txBody>
      </p:sp>
    </p:spTree>
    <p:extLst>
      <p:ext uri="{BB962C8B-B14F-4D97-AF65-F5344CB8AC3E}">
        <p14:creationId xmlns:p14="http://schemas.microsoft.com/office/powerpoint/2010/main" val="170643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9A5"/>
            </a:gs>
            <a:gs pos="0">
              <a:schemeClr val="accent1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033" y="-9525"/>
            <a:ext cx="321945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11842" cy="6858000"/>
          </a:xfrm>
          <a:prstGeom prst="rect">
            <a:avLst/>
          </a:prstGeom>
        </p:spPr>
      </p:pic>
      <p:sp>
        <p:nvSpPr>
          <p:cNvPr id="6" name="Прямоугольник 5"/>
          <p:cNvSpPr>
            <a:spLocks/>
          </p:cNvSpPr>
          <p:nvPr/>
        </p:nvSpPr>
        <p:spPr>
          <a:xfrm>
            <a:off x="4238624" y="0"/>
            <a:ext cx="5000625" cy="628649"/>
          </a:xfrm>
          <a:prstGeom prst="rect">
            <a:avLst/>
          </a:prstGeom>
          <a:gradFill flip="none" rotWithShape="1">
            <a:gsLst>
              <a:gs pos="0">
                <a:srgbClr val="FFD5D5"/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 w="12700" cap="flat" cmpd="sng" algn="ctr">
            <a:solidFill>
              <a:srgbClr val="FF0000"/>
            </a:solidFill>
            <a:prstDash val="solid"/>
            <a:miter lim="800000"/>
          </a:ln>
          <a:effectLst>
            <a:outerShdw dist="107950" dir="2700000" algn="tl" rotWithShape="0">
              <a:srgbClr val="FF0000">
                <a:alpha val="50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Займы и кредиты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38675" y="876300"/>
            <a:ext cx="4200525" cy="5848350"/>
          </a:xfrm>
          <a:prstGeom prst="rect">
            <a:avLst/>
          </a:prstGeom>
          <a:gradFill flip="none" rotWithShape="1">
            <a:gsLst>
              <a:gs pos="100000">
                <a:srgbClr val="FFE9A7"/>
              </a:gs>
              <a:gs pos="0">
                <a:srgbClr val="FFE9A5"/>
              </a:gs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9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1914 г. </a:t>
            </a:r>
            <a:r>
              <a:rPr lang="ru-RU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1425 млн руб., всего 8824,5 млн руб.</a:t>
            </a:r>
          </a:p>
          <a:p>
            <a:r>
              <a:rPr lang="ru-RU" sz="29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1915 г. </a:t>
            </a:r>
            <a:r>
              <a:rPr lang="ru-RU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2612 млн руб., всего 10488,5 млн руб.</a:t>
            </a:r>
          </a:p>
          <a:p>
            <a:r>
              <a:rPr lang="ru-RU" sz="29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1916 г. </a:t>
            </a:r>
            <a:r>
              <a:rPr lang="ru-RU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3488 млн руб., всего 18876 млн руб.</a:t>
            </a:r>
          </a:p>
          <a:p>
            <a:r>
              <a:rPr lang="ru-RU" sz="29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 1917 г. </a:t>
            </a:r>
            <a:r>
              <a:rPr lang="ru-RU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всего 33580 млн руб. </a:t>
            </a:r>
          </a:p>
          <a:p>
            <a:r>
              <a:rPr lang="ru-RU" sz="29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январь 1918 г. </a:t>
            </a:r>
            <a:r>
              <a:rPr lang="ru-RU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всего 54900 млн руб.</a:t>
            </a:r>
          </a:p>
        </p:txBody>
      </p:sp>
    </p:spTree>
    <p:extLst>
      <p:ext uri="{BB962C8B-B14F-4D97-AF65-F5344CB8AC3E}">
        <p14:creationId xmlns:p14="http://schemas.microsoft.com/office/powerpoint/2010/main" val="186815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6391275" y="831055"/>
            <a:ext cx="5753098" cy="3750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1913 г.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отсутствуют ассигнации, не обеспеченные золотом; 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1914 г.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устойчивое обращение, соблюдается ограничение необеспеченной эмиссии не более 300 млн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руб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всего в обращении 1,5 млрд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руб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1916 г.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в обращении 6,5 млрд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руб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1917 г.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неограниченная эмиссия, денежная масса увеличилась в 2 раза</a:t>
            </a:r>
          </a:p>
        </p:txBody>
      </p:sp>
      <p:sp>
        <p:nvSpPr>
          <p:cNvPr id="8" name="Прямоугольник 7"/>
          <p:cNvSpPr>
            <a:spLocks/>
          </p:cNvSpPr>
          <p:nvPr/>
        </p:nvSpPr>
        <p:spPr>
          <a:xfrm>
            <a:off x="3819525" y="14898"/>
            <a:ext cx="4076700" cy="628649"/>
          </a:xfrm>
          <a:prstGeom prst="rect">
            <a:avLst/>
          </a:prstGeom>
          <a:gradFill flip="none" rotWithShape="1">
            <a:gsLst>
              <a:gs pos="0">
                <a:srgbClr val="FFD5D5"/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 w="12700" cap="flat" cmpd="sng" algn="ctr">
            <a:solidFill>
              <a:srgbClr val="FF0000"/>
            </a:solidFill>
            <a:prstDash val="solid"/>
            <a:miter lim="800000"/>
          </a:ln>
          <a:effectLst>
            <a:outerShdw dist="107950" dir="2700000" algn="tl" rotWithShape="0">
              <a:srgbClr val="FF0000">
                <a:alpha val="50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Денежное обращение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28597" y="835228"/>
            <a:ext cx="6076951" cy="10173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Ричард </a:t>
            </a:r>
            <a:r>
              <a:rPr lang="ru-RU" sz="2000" b="1" i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Пайпс</a:t>
            </a:r>
            <a:r>
              <a:rPr lang="ru-RU" sz="2000" b="1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«Денежная система Российской империи пользовалась репутацией одной из самых твердых в мире»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276723" y="5721533"/>
            <a:ext cx="4914900" cy="104894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Биржевые котировки рубля: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1914 г. - 1 ф.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стерл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– 1,150 руб.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1917 г. – 100 ф.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стерл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– 2037 руб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28597" y="1931783"/>
            <a:ext cx="5705476" cy="37105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И. П. Шипов: </a:t>
            </a:r>
            <a:r>
              <a:rPr lang="ru-RU" sz="2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«По-видимому, надвигается катастрофа. Следует удивляться, как мы еще держимся» (май 1917 г.)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Г. Д. Дементьев: </a:t>
            </a:r>
            <a:r>
              <a:rPr lang="ru-RU" sz="2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«...беда в том, что в России только одна фабрика изготовляет кредитные билеты: до 1917 года она справлялась со своей задачей, а в этом году уже не успевает печатать сколько необходимо» (август-сентябрь 1917 г.)</a:t>
            </a:r>
          </a:p>
        </p:txBody>
      </p:sp>
    </p:spTree>
    <p:extLst>
      <p:ext uri="{BB962C8B-B14F-4D97-AF65-F5344CB8AC3E}">
        <p14:creationId xmlns:p14="http://schemas.microsoft.com/office/powerpoint/2010/main" val="31564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50000">
              <a:schemeClr val="bg1">
                <a:lumMod val="95000"/>
              </a:schemeClr>
            </a:gs>
            <a:gs pos="100000">
              <a:schemeClr val="accent4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62025" y="107951"/>
            <a:ext cx="10515600" cy="577850"/>
          </a:xfrm>
          <a:prstGeom prst="rect">
            <a:avLst/>
          </a:prstGeom>
          <a:gradFill flip="none" rotWithShape="1">
            <a:gsLst>
              <a:gs pos="0">
                <a:srgbClr val="FFD5D5"/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 w="12700" cap="flat" cmpd="sng" algn="ctr">
            <a:solidFill>
              <a:srgbClr val="FF0000"/>
            </a:solidFill>
            <a:prstDash val="solid"/>
            <a:miter lim="800000"/>
          </a:ln>
          <a:effectLst>
            <a:outerShdw dist="107950" dir="2700000" algn="tl" rotWithShape="0">
              <a:srgbClr val="FF0000">
                <a:alpha val="50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Денежное обращение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1917 года</a:t>
            </a:r>
          </a:p>
        </p:txBody>
      </p:sp>
      <p:graphicFrame>
        <p:nvGraphicFramePr>
          <p:cNvPr id="5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9872878"/>
              </p:ext>
            </p:extLst>
          </p:nvPr>
        </p:nvGraphicFramePr>
        <p:xfrm>
          <a:off x="123824" y="1362075"/>
          <a:ext cx="11963401" cy="49791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0981">
                  <a:extLst>
                    <a:ext uri="{9D8B030D-6E8A-4147-A177-3AD203B41FA5}">
                      <a16:colId xmlns:a16="http://schemas.microsoft.com/office/drawing/2014/main" val="2863907013"/>
                    </a:ext>
                  </a:extLst>
                </a:gridCol>
                <a:gridCol w="9832420">
                  <a:extLst>
                    <a:ext uri="{9D8B030D-6E8A-4147-A177-3AD203B41FA5}">
                      <a16:colId xmlns:a16="http://schemas.microsoft.com/office/drawing/2014/main" val="3495553252"/>
                    </a:ext>
                  </a:extLst>
                </a:gridCol>
              </a:tblGrid>
              <a:tr h="517741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Состояние денежного</a:t>
                      </a:r>
                      <a:r>
                        <a:rPr lang="ru-RU" sz="2800" baseline="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обращения</a:t>
                      </a:r>
                      <a:endParaRPr lang="ru-RU" sz="2800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332322"/>
                  </a:ext>
                </a:extLst>
              </a:tr>
              <a:tr h="625521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1913</a:t>
                      </a:r>
                      <a:endParaRPr lang="ru-RU" sz="2800" b="1" baseline="0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Отсутствуют ассигнации, не обеспеченные золотом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89448244"/>
                  </a:ext>
                </a:extLst>
              </a:tr>
              <a:tr h="639562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Устойчивое обращение, соблюдается ограничение эмиссии в 300 млн руб.; всего в обращении 1,5 млрд руб. Биржевая котировка рубля 1 ф. </a:t>
                      </a:r>
                      <a:r>
                        <a:rPr lang="ru-RU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стерл</a:t>
                      </a:r>
                      <a:r>
                        <a:rPr lang="ru-RU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– 1,150 руб.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3695809"/>
                  </a:ext>
                </a:extLst>
              </a:tr>
              <a:tr h="517741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обращении 6,5 млрд руб.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4039870"/>
                  </a:ext>
                </a:extLst>
              </a:tr>
              <a:tr h="151896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1917 (весна-лето)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Неограниченная эмиссия, денежная масса увеличилась в 2 раза. Биржевая котировка рубля 100 ф. </a:t>
                      </a:r>
                      <a:r>
                        <a:rPr lang="ru-RU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стерл</a:t>
                      </a:r>
                      <a:r>
                        <a:rPr lang="ru-RU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– 2037 руб.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66599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9134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/>
          </p:cNvSpPr>
          <p:nvPr/>
        </p:nvSpPr>
        <p:spPr>
          <a:xfrm>
            <a:off x="2390775" y="140791"/>
            <a:ext cx="7067551" cy="735509"/>
          </a:xfrm>
          <a:prstGeom prst="rect">
            <a:avLst/>
          </a:prstGeom>
          <a:gradFill flip="none" rotWithShape="1">
            <a:gsLst>
              <a:gs pos="0">
                <a:srgbClr val="FFD5D5"/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 w="12700" cap="flat" cmpd="sng" algn="ctr">
            <a:solidFill>
              <a:srgbClr val="FF0000"/>
            </a:solidFill>
            <a:prstDash val="solid"/>
            <a:miter lim="800000"/>
          </a:ln>
          <a:effectLst>
            <a:outerShdw dist="107950" dir="2700000" algn="tl" rotWithShape="0">
              <a:srgbClr val="FF0000">
                <a:alpha val="50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Денежное обращение после 1917 года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66751" y="970756"/>
            <a:ext cx="10515600" cy="8199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0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Е. А. Преображенский: </a:t>
            </a:r>
            <a:r>
              <a:rPr lang="ru-RU" sz="2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«... финансы страны и её денежное обращение не любят ни войн ни революций»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66751" y="1885156"/>
            <a:ext cx="10648949" cy="44276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денег в обращении: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июля 1914 г. – 1630,4 млн руб.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марта 1917 г. – 10044 млн руб. (выпущено около 8,5 млрд руб.) 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ноября 1917 –  19550 млн (выпущено около 9,5 млрд руб.)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первая половина 1918 года – эмиссия около 3 млрд. необеспеченных керенок;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середина 1918 г. – денежный обмен замещен натуральным обменом;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январь 1919 года - в обращении 61,3 млрд рублей, на две трети - "керенки" советского выпуска; 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февраль 1919 года - эмиссия "расчетных знаков РСФСР"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май 1919 года - Народному банку предписано выпускать денег столько, сколько нужно для хозяйства страны</a:t>
            </a:r>
          </a:p>
        </p:txBody>
      </p:sp>
    </p:spTree>
    <p:extLst>
      <p:ext uri="{BB962C8B-B14F-4D97-AF65-F5344CB8AC3E}">
        <p14:creationId xmlns:p14="http://schemas.microsoft.com/office/powerpoint/2010/main" val="1147336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3114730"/>
              </p:ext>
            </p:extLst>
          </p:nvPr>
        </p:nvGraphicFramePr>
        <p:xfrm>
          <a:off x="0" y="286658"/>
          <a:ext cx="12125326" cy="65713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6920">
                  <a:extLst>
                    <a:ext uri="{9D8B030D-6E8A-4147-A177-3AD203B41FA5}">
                      <a16:colId xmlns:a16="http://schemas.microsoft.com/office/drawing/2014/main" val="1517301195"/>
                    </a:ext>
                  </a:extLst>
                </a:gridCol>
                <a:gridCol w="3397911">
                  <a:extLst>
                    <a:ext uri="{9D8B030D-6E8A-4147-A177-3AD203B41FA5}">
                      <a16:colId xmlns:a16="http://schemas.microsoft.com/office/drawing/2014/main" val="3240325480"/>
                    </a:ext>
                  </a:extLst>
                </a:gridCol>
                <a:gridCol w="2592521">
                  <a:extLst>
                    <a:ext uri="{9D8B030D-6E8A-4147-A177-3AD203B41FA5}">
                      <a16:colId xmlns:a16="http://schemas.microsoft.com/office/drawing/2014/main" val="1350053360"/>
                    </a:ext>
                  </a:extLst>
                </a:gridCol>
                <a:gridCol w="4227974">
                  <a:extLst>
                    <a:ext uri="{9D8B030D-6E8A-4147-A177-3AD203B41FA5}">
                      <a16:colId xmlns:a16="http://schemas.microsoft.com/office/drawing/2014/main" val="1955090847"/>
                    </a:ext>
                  </a:extLst>
                </a:gridCol>
              </a:tblGrid>
              <a:tr h="62924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r>
                        <a:rPr lang="ru-RU" sz="24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денег в обращении (в млн</a:t>
                      </a:r>
                      <a:r>
                        <a:rPr lang="ru-RU" sz="1800" baseline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руб.)</a:t>
                      </a:r>
                      <a:endParaRPr lang="ru-RU" sz="1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Уровень цен (в разах от 1913)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Иные черты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947685"/>
                  </a:ext>
                </a:extLst>
              </a:tr>
              <a:tr h="359567">
                <a:tc>
                  <a:txBody>
                    <a:bodyPr/>
                    <a:lstStyle/>
                    <a:p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июля 1914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1 630,4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5028889"/>
                  </a:ext>
                </a:extLst>
              </a:tr>
              <a:tr h="629243">
                <a:tc>
                  <a:txBody>
                    <a:bodyPr/>
                    <a:lstStyle/>
                    <a:p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марта 1917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10 044 (выпущено 8,5 млрд)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упрощение производства денег,</a:t>
                      </a:r>
                    </a:p>
                    <a:p>
                      <a:r>
                        <a:rPr lang="ru-RU" dirty="0"/>
                        <a:t>отмена ограничений эмиссии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6655927"/>
                  </a:ext>
                </a:extLst>
              </a:tr>
              <a:tr h="359567">
                <a:tc>
                  <a:txBody>
                    <a:bodyPr/>
                    <a:lstStyle/>
                    <a:p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ноября 1917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19 550 (выпущено 9,5 млрд)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масштабная подделка денежных знаков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686402"/>
                  </a:ext>
                </a:extLst>
              </a:tr>
              <a:tr h="898919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пол. 1918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эмиссия около 3 млрд необеспеченных керенок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использование любых подходящих бумаг; сепаратная эмиссия и эмиссия суррогатов; деньги других правительств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157755"/>
                  </a:ext>
                </a:extLst>
              </a:tr>
              <a:tr h="719182">
                <a:tc>
                  <a:txBody>
                    <a:bodyPr/>
                    <a:lstStyle/>
                    <a:p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янв. 1919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61,3 млрд руб., на 75% "керенки" выпуска после 1917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распад единого рублевого пространства, денежный обмен замещен натуральным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6278238"/>
                  </a:ext>
                </a:extLst>
              </a:tr>
              <a:tr h="629243">
                <a:tc>
                  <a:txBody>
                    <a:bodyPr/>
                    <a:lstStyle/>
                    <a:p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фев. 1919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эмиссия "расчетных знаков РСФСР"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0341756"/>
                  </a:ext>
                </a:extLst>
              </a:tr>
              <a:tr h="1168594">
                <a:tc>
                  <a:txBody>
                    <a:bodyPr/>
                    <a:lstStyle/>
                    <a:p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май 1919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Нарбанку</a:t>
                      </a:r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предписано выпускать денег столько, сколько нужно для хозяйства страны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3149045"/>
                  </a:ext>
                </a:extLst>
              </a:tr>
              <a:tr h="359567">
                <a:tc>
                  <a:txBody>
                    <a:bodyPr/>
                    <a:lstStyle/>
                    <a:p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9 620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8318750"/>
                  </a:ext>
                </a:extLst>
              </a:tr>
              <a:tr h="359567">
                <a:tc>
                  <a:txBody>
                    <a:bodyPr/>
                    <a:lstStyle/>
                    <a:p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7 343 000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4199633"/>
                  </a:ext>
                </a:extLst>
              </a:tr>
              <a:tr h="359567">
                <a:tc>
                  <a:txBody>
                    <a:bodyPr/>
                    <a:lstStyle/>
                    <a:p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648 200 000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0737489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 txBox="1">
            <a:spLocks/>
          </p:cNvSpPr>
          <p:nvPr/>
        </p:nvSpPr>
        <p:spPr>
          <a:xfrm>
            <a:off x="971550" y="0"/>
            <a:ext cx="10515600" cy="295276"/>
          </a:xfrm>
          <a:prstGeom prst="rect">
            <a:avLst/>
          </a:prstGeom>
          <a:gradFill flip="none" rotWithShape="1">
            <a:gsLst>
              <a:gs pos="0">
                <a:srgbClr val="FFD5D5"/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 w="12700" cap="flat" cmpd="sng" algn="ctr">
            <a:solidFill>
              <a:srgbClr val="FF0000"/>
            </a:solidFill>
            <a:prstDash val="solid"/>
            <a:miter lim="800000"/>
          </a:ln>
          <a:effectLst>
            <a:outerShdw dist="107950" dir="2700000" algn="tl" rotWithShape="0">
              <a:srgbClr val="FF0000">
                <a:alpha val="50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Денежное обращение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после 1917 года</a:t>
            </a:r>
          </a:p>
        </p:txBody>
      </p:sp>
    </p:spTree>
    <p:extLst>
      <p:ext uri="{BB962C8B-B14F-4D97-AF65-F5344CB8AC3E}">
        <p14:creationId xmlns:p14="http://schemas.microsoft.com/office/powerpoint/2010/main" val="1600002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85727" y="1096417"/>
            <a:ext cx="3829048" cy="55245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качестве денежных знаков к октябрю 1917 года в России имели хождение: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«царские» казначейские билеты;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«думские» казначейские билеты;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«керенки» - по упрощенной технологии,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«деньги-марки» (в неразрезанных листах), достоинством в копейку, пятак, десять копеек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76776" y="859334"/>
            <a:ext cx="7439024" cy="599866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октября 1917 г.: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«царские», «думские», «керенки»   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облигации «Займа свободы» 1917 г.   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5% кредитные билеты Государственного казначейства  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купоны кредитных билетов 1908, 1864 гг.  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облигации займа 1906 г.   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купоны бывшего Общества поземельного кредита, закладные листы банков  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Совзнаки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1919 г.  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региональные деньги местных советов (Самара, Астрахань, Ростов…)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деньги «Северной России»  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армейские деньги правительств или штабов А. В. Колчака, А. И. Деникина, П. Н. Врангеля, Н. Н. Юденича, А. Е.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Вандама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...  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Моржовки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(Архангельское отделение Госбанка)   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Чайковки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(облигации доверия Временного правительства северных областей Н. В. Чайковского)   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«Сибирки»   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«Воробьи» и «голуби»  атамана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Семёнова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кредитные билеты Дальневосточной республики   </a:t>
            </a:r>
          </a:p>
        </p:txBody>
      </p:sp>
      <p:sp>
        <p:nvSpPr>
          <p:cNvPr id="4" name="Прямоугольник 3"/>
          <p:cNvSpPr>
            <a:spLocks/>
          </p:cNvSpPr>
          <p:nvPr/>
        </p:nvSpPr>
        <p:spPr>
          <a:xfrm>
            <a:off x="1905002" y="-1042"/>
            <a:ext cx="8143873" cy="735509"/>
          </a:xfrm>
          <a:prstGeom prst="rect">
            <a:avLst/>
          </a:prstGeom>
          <a:gradFill flip="none" rotWithShape="1">
            <a:gsLst>
              <a:gs pos="0">
                <a:srgbClr val="FFD5D5"/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 w="12700" cap="flat" cmpd="sng" algn="ctr">
            <a:solidFill>
              <a:srgbClr val="FF0000"/>
            </a:solidFill>
            <a:prstDash val="solid"/>
            <a:miter lim="800000"/>
          </a:ln>
          <a:effectLst>
            <a:outerShdw dist="107950" dir="2700000" algn="tl" rotWithShape="0">
              <a:srgbClr val="FF0000">
                <a:alpha val="50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Денежные знаки революционного времени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3914775" y="1405459"/>
            <a:ext cx="1047750" cy="1333500"/>
          </a:xfrm>
          <a:prstGeom prst="rightArrow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rgbClr val="00B050"/>
              </a:gs>
              <a:gs pos="100000">
                <a:schemeClr val="accent6">
                  <a:lumMod val="75000"/>
                </a:schemeClr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3914775" y="3048000"/>
            <a:ext cx="1047750" cy="1333500"/>
          </a:xfrm>
          <a:prstGeom prst="rightArrow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rgbClr val="00B050"/>
              </a:gs>
              <a:gs pos="100000">
                <a:schemeClr val="accent6">
                  <a:lumMod val="75000"/>
                </a:schemeClr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3914775" y="4762500"/>
            <a:ext cx="1047750" cy="1333500"/>
          </a:xfrm>
          <a:prstGeom prst="rightArrow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rgbClr val="00B050"/>
              </a:gs>
              <a:gs pos="100000">
                <a:schemeClr val="accent6">
                  <a:lumMod val="75000"/>
                </a:schemeClr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637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50000">
              <a:schemeClr val="accent4">
                <a:lumMod val="20000"/>
                <a:lumOff val="80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952500" y="63500"/>
            <a:ext cx="10515600" cy="603250"/>
          </a:xfrm>
          <a:prstGeom prst="rect">
            <a:avLst/>
          </a:prstGeom>
          <a:gradFill flip="none" rotWithShape="1">
            <a:gsLst>
              <a:gs pos="0">
                <a:srgbClr val="FFD5D5"/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 w="12700" cap="flat" cmpd="sng" algn="ctr">
            <a:solidFill>
              <a:srgbClr val="FF0000"/>
            </a:solidFill>
            <a:prstDash val="solid"/>
            <a:miter lim="800000"/>
          </a:ln>
          <a:effectLst>
            <a:outerShdw dist="107950" dir="2700000" algn="tl" rotWithShape="0">
              <a:srgbClr val="FF0000">
                <a:alpha val="50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Государственный бюджет после 1917 года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2401" y="809625"/>
            <a:ext cx="11839574" cy="49339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Доходы: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Денежная эмиссия - главный источник пополнения государственного бюджета с февраля 1917 по 1924 гг..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Курс большевиков на безналоговое государство, введение «военного коммунизма» с продразверсткой,  конфискациями, «контрибуциями» и экспроприациями.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Крах «военного коммунизма» и переход к новой экономической политике (НЭП), замена продразверстки продовольственным налогом.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 ноября (по старому стилю) 1917 г. был принят Декрет Совета народных комиссаров "О взимании прямых налогов", установивший налог на прирост прибылей с торговых и промышленных предприятий и доходов от личных промыслов". Декретом предусматривались твердые сроки налога и санкции за просрочку платежей или уклонение от уплаты - "вплоть до расстрела"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52401" y="5810250"/>
            <a:ext cx="11839574" cy="9715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Публичный кредит: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1918 – аннулирование государственных займов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771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альтернативный процесс 5"/>
          <p:cNvSpPr/>
          <p:nvPr/>
        </p:nvSpPr>
        <p:spPr>
          <a:xfrm>
            <a:off x="5219700" y="133350"/>
            <a:ext cx="6896101" cy="657225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  <a:alpha val="90000"/>
            </a:schemeClr>
          </a:soli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Сохранить «аппарат, связанный особенно тесно с банками и синдикатами, аппарат, который выполняет массу работы учетно-регистрационной... </a:t>
            </a: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Этого аппарата разбивать нельзя и не надо. 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надо вырвать из подчинения капиталистам, от него надо отрезать, отсечь, отрубить капиталистов с их нитями влияния, его надо подчинить пролетарским Советам, его надо сделать более широким, более всеобъемлющим, более всенародным».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Ленин В. И. Удержат ли большевики государственную власть? – по тексту в издании: </a:t>
            </a: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В.И. Ленин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Полное собрание сочинений, изд. 5-ое, т. 34, стр. 287-330.</a:t>
            </a:r>
          </a:p>
          <a:p>
            <a:pPr algn="just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19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1000">
              <a:schemeClr val="accent3">
                <a:lumMod val="5000"/>
                <a:lumOff val="9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4151" y="0"/>
            <a:ext cx="5657849" cy="6858000"/>
          </a:xfr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</p:spPr>
        <p:txBody>
          <a:bodyPr anchor="t">
            <a:normAutofit fontScale="90000"/>
          </a:bodyPr>
          <a:lstStyle/>
          <a:p>
            <a:b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Вот рожь горит, зерно течет,</a:t>
            </a:r>
            <a:br>
              <a:rPr lang="ru-RU" sz="27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кто же будет жать, вязать?</a:t>
            </a:r>
            <a:br>
              <a:rPr lang="ru-RU" sz="27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Вот дым валит, набат гудет,</a:t>
            </a:r>
            <a:br>
              <a:rPr lang="ru-RU" sz="27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кто ж решится заливать?</a:t>
            </a:r>
            <a:br>
              <a:rPr lang="ru-RU" sz="27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Вот встанет бесноватых рать</a:t>
            </a:r>
            <a:br>
              <a:rPr lang="ru-RU" sz="27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И, как Мамай, всю Русь пройдет…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 Бунин – «Канун»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"Наши дети, внуки не будут в состоянии даже представить себе ту Россию, в которой мы когда-то (то есть вчера) жили, которую мы не ценили, не понимали, - всю эту мощь, сложность, богатство, счастье..." 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 Бунин – «Окаянные дни»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534150" cy="6858000"/>
          </a:xfrm>
        </p:spPr>
      </p:pic>
    </p:spTree>
    <p:extLst>
      <p:ext uri="{BB962C8B-B14F-4D97-AF65-F5344CB8AC3E}">
        <p14:creationId xmlns:p14="http://schemas.microsoft.com/office/powerpoint/2010/main" val="1453647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/>
          <p:cNvSpPr>
            <a:spLocks/>
          </p:cNvSpPr>
          <p:nvPr/>
        </p:nvSpPr>
        <p:spPr bwMode="auto">
          <a:xfrm>
            <a:off x="1970843" y="88396"/>
            <a:ext cx="8376021" cy="489645"/>
          </a:xfrm>
          <a:prstGeom prst="rect">
            <a:avLst/>
          </a:prstGeom>
          <a:gradFill rotWithShape="1">
            <a:gsLst>
              <a:gs pos="0">
                <a:srgbClr val="FFD5D5"/>
              </a:gs>
              <a:gs pos="50000">
                <a:srgbClr val="FFB3B3"/>
              </a:gs>
              <a:gs pos="100000">
                <a:srgbClr val="FFDADA"/>
              </a:gs>
            </a:gsLst>
            <a:lin ang="2700000" scaled="1"/>
          </a:gradFill>
          <a:ln w="12700">
            <a:solidFill>
              <a:srgbClr val="FF0000"/>
            </a:solidFill>
            <a:miter lim="800000"/>
            <a:headEnd/>
            <a:tailEnd/>
          </a:ln>
          <a:effectLst>
            <a:outerShdw dist="107950" dir="2700000" algn="tl" rotWithShape="0">
              <a:srgbClr val="FF0000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Политика большевиков после переворота 1917 года</a:t>
            </a:r>
            <a:endParaRPr kumimoji="0" lang="ru-RU" alt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2378574" y="720230"/>
            <a:ext cx="7238389" cy="388339"/>
          </a:xfrm>
          <a:prstGeom prst="rect">
            <a:avLst/>
          </a:prstGeom>
          <a:gradFill rotWithShape="1">
            <a:gsLst>
              <a:gs pos="0">
                <a:srgbClr val="FF8080"/>
              </a:gs>
              <a:gs pos="50000">
                <a:srgbClr val="FFB3B3"/>
              </a:gs>
              <a:gs pos="100000">
                <a:srgbClr val="FFDADA"/>
              </a:gs>
            </a:gsLst>
            <a:lin ang="5400000" scaled="1"/>
          </a:gra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2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Сознательное стимулирование гиперинфляции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Скругленная прямоугольная выноска 8"/>
          <p:cNvSpPr>
            <a:spLocks noChangeArrowheads="1"/>
          </p:cNvSpPr>
          <p:nvPr/>
        </p:nvSpPr>
        <p:spPr bwMode="auto">
          <a:xfrm>
            <a:off x="230819" y="1506031"/>
            <a:ext cx="3986073" cy="5251017"/>
          </a:xfrm>
          <a:prstGeom prst="wedgeRoundRectCallout">
            <a:avLst>
              <a:gd name="adj1" fmla="val 31415"/>
              <a:gd name="adj2" fmla="val -56328"/>
              <a:gd name="adj3" fmla="val 16667"/>
            </a:avLst>
          </a:prstGeom>
          <a:solidFill>
            <a:srgbClr val="FFF2CC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1" u="none" strike="noStrike" cap="none" normalizeH="0" baseline="0" dirty="0">
                <a:ln>
                  <a:noFill/>
                </a:ln>
                <a:solidFill>
                  <a:srgbClr val="2E74B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М. Ларин (Лурье):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2E74B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«Галопирующая инфляция, унаследованная от старого режима, - «не зло, а благо для диктатуры пролетариата»: активная государственная эмиссия может быть использована для подрыва экономической автономности и экспроприации буржуазии и ускорения социалистических преобразований».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ая прямоугольная выноска 10"/>
          <p:cNvSpPr>
            <a:spLocks noChangeArrowheads="1"/>
          </p:cNvSpPr>
          <p:nvPr/>
        </p:nvSpPr>
        <p:spPr bwMode="auto">
          <a:xfrm>
            <a:off x="4554244" y="1506031"/>
            <a:ext cx="3506679" cy="5261481"/>
          </a:xfrm>
          <a:prstGeom prst="wedgeRoundRectCallout">
            <a:avLst>
              <a:gd name="adj1" fmla="val -9507"/>
              <a:gd name="adj2" fmla="val -56601"/>
              <a:gd name="adj3" fmla="val 16667"/>
            </a:avLst>
          </a:prstGeom>
          <a:solidFill>
            <a:srgbClr val="FFF2CC"/>
          </a:solidFill>
          <a:ln w="12700">
            <a:solidFill>
              <a:srgbClr val="41719C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1" u="none" strike="noStrike" cap="none" normalizeH="0" baseline="0" dirty="0">
                <a:ln>
                  <a:noFill/>
                </a:ln>
                <a:solidFill>
                  <a:srgbClr val="2E74B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Е.А. Преображенский:</a:t>
            </a:r>
            <a:r>
              <a:rPr kumimoji="0" lang="ru-RU" altLang="ru-RU" sz="2000" b="0" i="1" u="none" strike="noStrike" cap="none" normalizeH="0" baseline="0" dirty="0">
                <a:ln>
                  <a:noFill/>
                </a:ln>
                <a:solidFill>
                  <a:srgbClr val="2E74B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Печатный станок </a:t>
            </a:r>
            <a:r>
              <a:rPr kumimoji="0" lang="ru-RU" altLang="ru-RU" sz="2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Наркомфина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стал пулеметом, "который обстреливал буржуазный строй по тылам его денежной системы, обратив законы денежного обращения буржуазного режима в средство уничтожения этого режима и в источник финансирования революции".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Скругленная прямоугольная выноска 11"/>
          <p:cNvSpPr>
            <a:spLocks noChangeArrowheads="1"/>
          </p:cNvSpPr>
          <p:nvPr/>
        </p:nvSpPr>
        <p:spPr bwMode="auto">
          <a:xfrm>
            <a:off x="8398276" y="1516495"/>
            <a:ext cx="3542190" cy="5251017"/>
          </a:xfrm>
          <a:prstGeom prst="wedgeRoundRectCallout">
            <a:avLst>
              <a:gd name="adj1" fmla="val -46540"/>
              <a:gd name="adj2" fmla="val -57188"/>
              <a:gd name="adj3" fmla="val 16667"/>
            </a:avLst>
          </a:prstGeom>
          <a:solidFill>
            <a:srgbClr val="FFF2CC"/>
          </a:solidFill>
          <a:ln w="12700">
            <a:solidFill>
              <a:srgbClr val="41719C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1" u="none" strike="noStrike" cap="none" normalizeH="0" baseline="0">
                <a:ln>
                  <a:noFill/>
                </a:ln>
                <a:solidFill>
                  <a:srgbClr val="2E74B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В. Смирнов:</a:t>
            </a:r>
            <a:r>
              <a:rPr kumimoji="0" lang="ru-RU" altLang="ru-RU" sz="2000" b="0" i="0" u="none" strike="noStrike" cap="none" normalizeH="0" baseline="0">
                <a:ln>
                  <a:noFill/>
                </a:ln>
                <a:solidFill>
                  <a:srgbClr val="2E74B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kumimoji="0" lang="ru-RU" altLang="ru-RU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нас финансовый и денежный кризис может быть разрешен не путем восстановления финансов и денежного обращения, а ликвидацией и денежной, и финансовой системы путем перехода к социалистической организации производства</a:t>
            </a:r>
            <a:r>
              <a:rPr kumimoji="0" lang="ru-RU" altLang="ru-RU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r>
              <a:rPr kumimoji="0" lang="ru-RU" altLang="ru-RU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939343" y="-24249"/>
            <a:ext cx="11285186" cy="481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939343" y="432951"/>
            <a:ext cx="11285186" cy="481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883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12"/>
          <p:cNvSpPr>
            <a:spLocks noChangeArrowheads="1"/>
          </p:cNvSpPr>
          <p:nvPr/>
        </p:nvSpPr>
        <p:spPr bwMode="auto">
          <a:xfrm>
            <a:off x="295638" y="761298"/>
            <a:ext cx="11617688" cy="2905125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упрощение производства денежных знаков</a:t>
            </a:r>
            <a:endParaRPr kumimoji="0" lang="ru-RU" altLang="ru-RU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масштабная подделка денежных знаков;</a:t>
            </a:r>
            <a:endParaRPr kumimoji="0" lang="ru-RU" altLang="ru-RU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распад единого рублевого пространства, использование любых подходящих бумаг;</a:t>
            </a:r>
            <a:endParaRPr kumimoji="0" lang="ru-RU" altLang="ru-RU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эмиссия суррогатов частными банками (в конце 1917 г.), местными советами (сепаратные эмиссии);</a:t>
            </a:r>
            <a:endParaRPr kumimoji="0" lang="ru-RU" altLang="ru-RU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деньги других самопровозглашенных правительств.</a:t>
            </a:r>
            <a:endParaRPr kumimoji="0" lang="ru-RU" altLang="ru-RU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ая прямоугольная выноска 13"/>
          <p:cNvSpPr>
            <a:spLocks noChangeArrowheads="1"/>
          </p:cNvSpPr>
          <p:nvPr/>
        </p:nvSpPr>
        <p:spPr bwMode="auto">
          <a:xfrm>
            <a:off x="576942" y="3992155"/>
            <a:ext cx="4829175" cy="2762250"/>
          </a:xfrm>
          <a:prstGeom prst="wedgeRoundRectCallout">
            <a:avLst>
              <a:gd name="adj1" fmla="val 20131"/>
              <a:gd name="adj2" fmla="val -60155"/>
              <a:gd name="adj3" fmla="val 16667"/>
            </a:avLst>
          </a:prstGeom>
          <a:noFill/>
          <a:ln w="38100">
            <a:solidFill>
              <a:srgbClr val="1F4D7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1" u="none" strike="noStrike" cap="none" normalizeH="0" baseline="0" dirty="0">
                <a:ln>
                  <a:noFill/>
                </a:ln>
                <a:solidFill>
                  <a:srgbClr val="2E74B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М. В. </a:t>
            </a:r>
            <a:r>
              <a:rPr kumimoji="0" lang="ru-RU" altLang="ru-RU" sz="2000" b="0" i="1" u="none" strike="noStrike" cap="none" normalizeH="0" baseline="0" dirty="0" err="1">
                <a:ln>
                  <a:noFill/>
                </a:ln>
                <a:solidFill>
                  <a:srgbClr val="2E74B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Ходяков</a:t>
            </a:r>
            <a:r>
              <a:rPr kumimoji="0" lang="ru-RU" altLang="ru-RU" sz="2000" b="0" i="1" u="none" strike="noStrike" cap="none" normalizeH="0" baseline="0" dirty="0">
                <a:ln>
                  <a:noFill/>
                </a:ln>
                <a:solidFill>
                  <a:srgbClr val="2E74B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2E74B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kumimoji="0" lang="ru-RU" altLang="ru-RU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оценкам специалистов, с 1917 г. до начала 1920 г. в обращении находились от пяти до двадцати тысяч разновидностей бумажных денежных знаков</a:t>
            </a:r>
            <a:r>
              <a:rPr kumimoji="0" lang="ru-RU" altLang="ru-RU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Блок-схема: альтернативный процесс 14"/>
          <p:cNvSpPr>
            <a:spLocks noChangeArrowheads="1"/>
          </p:cNvSpPr>
          <p:nvPr/>
        </p:nvSpPr>
        <p:spPr bwMode="auto">
          <a:xfrm>
            <a:off x="6553563" y="4180478"/>
            <a:ext cx="5095875" cy="2228850"/>
          </a:xfrm>
          <a:prstGeom prst="flowChartAlternateProcess">
            <a:avLst/>
          </a:prstGeom>
          <a:solidFill>
            <a:srgbClr val="FFFFFF"/>
          </a:solidFill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2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Уровень цен (от уровня 1913 года):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1918 г. – 102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1920 г. – 9620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1922 г. - 7343000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1923 г. - 648230000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1"/>
          <p:cNvSpPr>
            <a:spLocks/>
          </p:cNvSpPr>
          <p:nvPr/>
        </p:nvSpPr>
        <p:spPr bwMode="auto">
          <a:xfrm>
            <a:off x="2299063" y="69647"/>
            <a:ext cx="7673747" cy="552450"/>
          </a:xfrm>
          <a:prstGeom prst="rect">
            <a:avLst/>
          </a:prstGeom>
          <a:gradFill rotWithShape="1">
            <a:gsLst>
              <a:gs pos="0">
                <a:srgbClr val="FFD5D5"/>
              </a:gs>
              <a:gs pos="50000">
                <a:srgbClr val="FFB3B3"/>
              </a:gs>
              <a:gs pos="100000">
                <a:srgbClr val="FFDADA"/>
              </a:gs>
            </a:gsLst>
            <a:lin ang="2700000" scaled="1"/>
          </a:gradFill>
          <a:ln w="12700">
            <a:solidFill>
              <a:srgbClr val="FF0000"/>
            </a:solidFill>
            <a:miter lim="800000"/>
            <a:headEnd/>
            <a:tailEnd/>
          </a:ln>
          <a:effectLst>
            <a:outerShdw dist="107950" dir="2700000" algn="tl" rotWithShape="0">
              <a:srgbClr val="FF0000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2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Политика большевиков после переворота 1917 года</a:t>
            </a:r>
            <a:endParaRPr kumimoji="0" lang="ru-RU" alt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95638" y="-45130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54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/>
          <p:cNvSpPr>
            <a:spLocks/>
          </p:cNvSpPr>
          <p:nvPr/>
        </p:nvSpPr>
        <p:spPr bwMode="auto">
          <a:xfrm>
            <a:off x="3950906" y="125507"/>
            <a:ext cx="4438233" cy="373295"/>
          </a:xfrm>
          <a:prstGeom prst="rect">
            <a:avLst/>
          </a:prstGeom>
          <a:gradFill rotWithShape="1">
            <a:gsLst>
              <a:gs pos="0">
                <a:srgbClr val="FF8080"/>
              </a:gs>
              <a:gs pos="50000">
                <a:srgbClr val="FFB3B3"/>
              </a:gs>
              <a:gs pos="100000">
                <a:srgbClr val="FFDADA"/>
              </a:gs>
            </a:gsLst>
            <a:lin ang="2700000" scaled="1"/>
          </a:gradFill>
          <a:ln w="12700">
            <a:solidFill>
              <a:srgbClr val="FF0000"/>
            </a:solidFill>
            <a:miter lim="800000"/>
            <a:headEnd/>
            <a:tailEnd/>
          </a:ln>
          <a:effectLst>
            <a:outerShdw dist="107950" dir="2700000" algn="tl" rotWithShape="0">
              <a:srgbClr val="FF0000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Бюджетный процесс</a:t>
            </a:r>
            <a:endParaRPr kumimoji="0" lang="ru-RU" alt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" name="Скругленная прямоугольная выноска 8"/>
          <p:cNvSpPr>
            <a:spLocks noChangeArrowheads="1"/>
          </p:cNvSpPr>
          <p:nvPr/>
        </p:nvSpPr>
        <p:spPr bwMode="auto">
          <a:xfrm>
            <a:off x="250559" y="2548432"/>
            <a:ext cx="4498609" cy="4079966"/>
          </a:xfrm>
          <a:prstGeom prst="wedgeRoundRectCallout">
            <a:avLst>
              <a:gd name="adj1" fmla="val -10492"/>
              <a:gd name="adj2" fmla="val -58874"/>
              <a:gd name="adj3" fmla="val 16667"/>
            </a:avLst>
          </a:prstGeom>
          <a:noFill/>
          <a:ln w="12700">
            <a:solidFill>
              <a:srgbClr val="1F4D7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Инструкция народным комиссарам для получения денег (декабрь 1917):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вытребовать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смету неизрасходованных кредитов по своему министерству, узнать, кто подписывает ассигновки и кто получает по ним средства; пригласить этих лиц, 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если нужно, с парой солдат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они подпишут ассигновки и получат деньги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(телеграмма В. Р. Менжинского)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Скругленная прямоугольная выноска 11"/>
          <p:cNvSpPr>
            <a:spLocks noChangeArrowheads="1"/>
          </p:cNvSpPr>
          <p:nvPr/>
        </p:nvSpPr>
        <p:spPr bwMode="auto">
          <a:xfrm>
            <a:off x="4825548" y="4502331"/>
            <a:ext cx="7157446" cy="2126067"/>
          </a:xfrm>
          <a:prstGeom prst="wedgeRoundRectCallout">
            <a:avLst>
              <a:gd name="adj1" fmla="val -44634"/>
              <a:gd name="adj2" fmla="val -157139"/>
              <a:gd name="adj3" fmla="val 16667"/>
            </a:avLst>
          </a:prstGeom>
          <a:noFill/>
          <a:ln w="12700">
            <a:solidFill>
              <a:srgbClr val="41719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1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Соколов Е. Н.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Финансовая политика советского государства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...финансовая и денежная система распались по факту и вместо дискуссии (об их роли) встала насущная проблема масштабного финансово-хозяйственного кризиса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Финансовое хозяйство развеяло ряд иллюзий новой власти, аргументации из Маркса и Энгельса не хватало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Скругленный прямоугольник 12"/>
          <p:cNvSpPr>
            <a:spLocks noChangeArrowheads="1"/>
          </p:cNvSpPr>
          <p:nvPr/>
        </p:nvSpPr>
        <p:spPr bwMode="auto">
          <a:xfrm>
            <a:off x="357052" y="753291"/>
            <a:ext cx="11625942" cy="1396959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Лето 1917 г. – начало бюджетного года перенесено с 1 января на 1 июля, бюджет поименован «переходным»;</a:t>
            </a:r>
            <a:endParaRPr kumimoji="0" lang="ru-RU" altLang="ru-RU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Составление росписей приостанавливается, квартальные и полугодовые росписи составляются «по обстоятельствам времени», «задним числом».</a:t>
            </a:r>
            <a:endParaRPr kumimoji="0" lang="ru-RU" alt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Блок-схема: альтернативный процесс 14"/>
          <p:cNvSpPr>
            <a:spLocks noChangeArrowheads="1"/>
          </p:cNvSpPr>
          <p:nvPr/>
        </p:nvSpPr>
        <p:spPr bwMode="auto">
          <a:xfrm>
            <a:off x="7010400" y="2288411"/>
            <a:ext cx="4976123" cy="2004916"/>
          </a:xfrm>
          <a:prstGeom prst="flowChartAlternateProcess">
            <a:avLst/>
          </a:prstGeom>
          <a:solidFill>
            <a:srgbClr val="FFFFFF"/>
          </a:solidFill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1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Дефицит: </a:t>
            </a:r>
            <a:endParaRPr kumimoji="0" lang="ru-RU" altLang="ru-RU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январь - июнь 1918 г. </a:t>
            </a:r>
            <a:r>
              <a:rPr kumimoji="0" lang="ru-RU" altLang="ru-RU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kumimoji="0" lang="ru-RU" altLang="ru-RU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расходы 29 074 млн </a:t>
            </a:r>
            <a:r>
              <a:rPr kumimoji="0" lang="ru-RU" altLang="ru-RU" sz="1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руб</a:t>
            </a:r>
            <a:r>
              <a:rPr kumimoji="0" lang="ru-RU" altLang="ru-RU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доходы 2 730,2 млн руб. (собрано около 50 %);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январь - июнь 1919 г. </a:t>
            </a:r>
            <a:r>
              <a:rPr kumimoji="0" lang="ru-RU" altLang="ru-RU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kumimoji="0" lang="ru-RU" altLang="ru-RU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расходы 50 702 млн </a:t>
            </a:r>
            <a:r>
              <a:rPr kumimoji="0" lang="ru-RU" altLang="ru-RU" sz="1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руб</a:t>
            </a:r>
            <a:r>
              <a:rPr kumimoji="0" lang="ru-RU" altLang="ru-RU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доходы 20 349 млн руб. (собрано около 50 %)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264231" y="355109"/>
            <a:ext cx="7544406" cy="39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831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4862828"/>
              </p:ext>
            </p:extLst>
          </p:nvPr>
        </p:nvGraphicFramePr>
        <p:xfrm>
          <a:off x="0" y="400050"/>
          <a:ext cx="12192000" cy="646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2863907013"/>
                    </a:ext>
                  </a:extLst>
                </a:gridCol>
                <a:gridCol w="10020300">
                  <a:extLst>
                    <a:ext uri="{9D8B030D-6E8A-4147-A177-3AD203B41FA5}">
                      <a16:colId xmlns:a16="http://schemas.microsoft.com/office/drawing/2014/main" val="3495553252"/>
                    </a:ext>
                  </a:extLst>
                </a:gridCol>
              </a:tblGrid>
              <a:tr h="447676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Черты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332322"/>
                  </a:ext>
                </a:extLst>
              </a:tr>
              <a:tr h="626027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1918</a:t>
                      </a:r>
                      <a:r>
                        <a:rPr lang="ru-RU" sz="2800" b="1" baseline="0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1920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Чрезвычайные налоги (налог на помощь голодающим, военный налог с населения, налог на восстановление народного хозяйства)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9448244"/>
                  </a:ext>
                </a:extLst>
              </a:tr>
              <a:tr h="503608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Экспроприация промышленности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3695809"/>
                  </a:ext>
                </a:extLst>
              </a:tr>
              <a:tr h="503608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1918-1924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Натуральная форма взимания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4039870"/>
                  </a:ext>
                </a:extLst>
              </a:tr>
              <a:tr h="503608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1918-1925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Наличие</a:t>
                      </a:r>
                      <a:r>
                        <a:rPr lang="ru-RU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</a:t>
                      </a:r>
                      <a:r>
                        <a:rPr lang="ru-RU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азнообразных сборов, установленных</a:t>
                      </a:r>
                      <a:r>
                        <a:rPr lang="ru-RU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местными советами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6659911"/>
                  </a:ext>
                </a:extLst>
              </a:tr>
              <a:tr h="503608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Появление налогового плана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8323999"/>
                  </a:ext>
                </a:extLst>
              </a:tr>
              <a:tr h="622105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1922-1924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Слияние в едином сельскохозяйственном налоге единого </a:t>
                      </a:r>
                      <a:r>
                        <a:rPr lang="ru-RU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натурналога</a:t>
                      </a:r>
                      <a:r>
                        <a:rPr lang="ru-RU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трудгужналога</a:t>
                      </a:r>
                      <a:r>
                        <a:rPr lang="ru-RU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общегражданского и местного налогов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1517814"/>
                  </a:ext>
                </a:extLst>
              </a:tr>
              <a:tr h="503608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Использование принудительного труда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307334"/>
                  </a:ext>
                </a:extLst>
              </a:tr>
              <a:tr h="888721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Сельхозналог взимается только в денежной форме; все валютные доходы, производимые в золоте (в металле) и в иностранной валюте, подлежали внесению в бюджет, введение подоходно-поимущественного налога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0651792"/>
                  </a:ext>
                </a:extLst>
              </a:tr>
              <a:tr h="503608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Твердые годовые планы на три года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4406117"/>
                  </a:ext>
                </a:extLst>
              </a:tr>
              <a:tr h="622105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Налоговая реформа (уменьшение и упрощение системы налогов с сокращением частного сектора)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7729199"/>
                  </a:ext>
                </a:extLst>
              </a:tr>
            </a:tbl>
          </a:graphicData>
        </a:graphic>
      </p:graphicFrame>
      <p:sp>
        <p:nvSpPr>
          <p:cNvPr id="5" name="Объект 3"/>
          <p:cNvSpPr txBox="1">
            <a:spLocks/>
          </p:cNvSpPr>
          <p:nvPr/>
        </p:nvSpPr>
        <p:spPr>
          <a:xfrm>
            <a:off x="1190625" y="66675"/>
            <a:ext cx="10515600" cy="409575"/>
          </a:xfrm>
          <a:prstGeom prst="rect">
            <a:avLst/>
          </a:prstGeom>
          <a:gradFill flip="none" rotWithShape="1">
            <a:gsLst>
              <a:gs pos="0">
                <a:srgbClr val="FFD5D5"/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 w="12700" cap="flat" cmpd="sng" algn="ctr">
            <a:solidFill>
              <a:srgbClr val="FF0000"/>
            </a:solidFill>
            <a:prstDash val="solid"/>
            <a:miter lim="800000"/>
          </a:ln>
          <a:effectLst>
            <a:outerShdw dist="107950" dir="2700000" algn="tl" rotWithShape="0">
              <a:srgbClr val="FF0000">
                <a:alpha val="50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Некоторые черты налоговой системы после 1918 года</a:t>
            </a:r>
          </a:p>
        </p:txBody>
      </p:sp>
    </p:spTree>
    <p:extLst>
      <p:ext uri="{BB962C8B-B14F-4D97-AF65-F5344CB8AC3E}">
        <p14:creationId xmlns:p14="http://schemas.microsoft.com/office/powerpoint/2010/main" val="723852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 txBox="1">
            <a:spLocks/>
          </p:cNvSpPr>
          <p:nvPr/>
        </p:nvSpPr>
        <p:spPr>
          <a:xfrm>
            <a:off x="209550" y="76201"/>
            <a:ext cx="11791950" cy="457200"/>
          </a:xfrm>
          <a:prstGeom prst="rect">
            <a:avLst/>
          </a:prstGeom>
          <a:gradFill flip="none" rotWithShape="1">
            <a:gsLst>
              <a:gs pos="0">
                <a:srgbClr val="FFD5D5"/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 w="12700" cap="flat" cmpd="sng" algn="ctr">
            <a:solidFill>
              <a:srgbClr val="FF0000"/>
            </a:solidFill>
            <a:prstDash val="solid"/>
            <a:miter lim="800000"/>
          </a:ln>
          <a:effectLst>
            <a:outerShdw dist="107950" dir="2700000" algn="tl" rotWithShape="0">
              <a:srgbClr val="FF0000">
                <a:alpha val="50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Революционные способы покрытия публичных расходов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09551" y="723900"/>
            <a:ext cx="6896099" cy="59912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Неограниченная и необеспеченная эмиссия денежных знаков</a:t>
            </a: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Национализация, секуляризация и экспроприация</a:t>
            </a: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Чрезвычайный налог, натуральный налог (например, единовременный чрезвычайный десятимиллиардный революционный налог 1918 года)</a:t>
            </a: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Прямое изъятие собственности, введение монополии на продукты труда (хлебная монополия и  общегосударственная продовольственная разверстка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Трудовые повинности, принудительные работы</a:t>
            </a: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Рабский труд</a:t>
            </a: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7753350" y="4400550"/>
            <a:ext cx="4248150" cy="2314575"/>
          </a:xfrm>
          <a:prstGeom prst="wedgeRoundRectCallout">
            <a:avLst>
              <a:gd name="adj1" fmla="val -163658"/>
              <a:gd name="adj2" fmla="val 25697"/>
              <a:gd name="adj3" fmla="val 16667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4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2700000" scaled="1"/>
          </a:gradFill>
          <a:ln w="666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«От заключённого нам надо взять всё в первые три месяца — а потом он нам не нужен!»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генерал НКВД 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Нафталий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Френкель</a:t>
            </a:r>
          </a:p>
        </p:txBody>
      </p:sp>
    </p:spTree>
    <p:extLst>
      <p:ext uri="{BB962C8B-B14F-4D97-AF65-F5344CB8AC3E}">
        <p14:creationId xmlns:p14="http://schemas.microsoft.com/office/powerpoint/2010/main" val="1563647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55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4175" y="676275"/>
            <a:ext cx="5267325" cy="606742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just">
              <a:lnSpc>
                <a:spcPct val="150000"/>
              </a:lnSpc>
            </a:pP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«Демагог…не просвещает тех, кому говорит, а запутывает, отводит глаза и наводит на ложный след. Он обращается не к разуму народа и не к доброй воле его, а к темному чувству и корыстной страсти. Лишенный чувства ответственности, он не выясняет истинное положение дел и не объясняет его, а искажает так, как это ему нужно. Он не доказывает, а прельщает или пугает; он старается разбудить в душах чувство подозрения, обострить недоверие, вызвать непримиримую жадность и ненависть»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И. А. Ильин, «Демагогия и провокация», 1917 г.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 descr="D:\1917\землю крестьянам3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341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>
            <a:spLocks/>
          </p:cNvSpPr>
          <p:nvPr/>
        </p:nvSpPr>
        <p:spPr>
          <a:xfrm>
            <a:off x="3833812" y="57150"/>
            <a:ext cx="5534026" cy="561975"/>
          </a:xfrm>
          <a:prstGeom prst="rect">
            <a:avLst/>
          </a:prstGeom>
          <a:gradFill flip="none" rotWithShape="1">
            <a:gsLst>
              <a:gs pos="0">
                <a:srgbClr val="FFD5D5"/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 w="12700" cap="flat" cmpd="sng" algn="ctr">
            <a:solidFill>
              <a:srgbClr val="FF0000"/>
            </a:solidFill>
            <a:prstDash val="solid"/>
            <a:miter lim="800000"/>
          </a:ln>
          <a:effectLst>
            <a:outerShdw dist="107950" dir="2700000" algn="tl" rotWithShape="0">
              <a:srgbClr val="FF0000">
                <a:alpha val="50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Популяторы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их признаки</a:t>
            </a:r>
          </a:p>
        </p:txBody>
      </p:sp>
    </p:spTree>
    <p:extLst>
      <p:ext uri="{BB962C8B-B14F-4D97-AF65-F5344CB8AC3E}">
        <p14:creationId xmlns:p14="http://schemas.microsoft.com/office/powerpoint/2010/main" val="307811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 txBox="1">
            <a:spLocks/>
          </p:cNvSpPr>
          <p:nvPr/>
        </p:nvSpPr>
        <p:spPr>
          <a:xfrm>
            <a:off x="6200774" y="76201"/>
            <a:ext cx="5800725" cy="1685924"/>
          </a:xfrm>
          <a:prstGeom prst="rect">
            <a:avLst/>
          </a:prstGeom>
          <a:gradFill flip="none" rotWithShape="1">
            <a:gsLst>
              <a:gs pos="0">
                <a:srgbClr val="FFD5D5"/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 w="12700" cap="flat" cmpd="sng" algn="ctr">
            <a:solidFill>
              <a:srgbClr val="FF0000"/>
            </a:solidFill>
            <a:prstDash val="solid"/>
            <a:miter lim="800000"/>
          </a:ln>
          <a:effectLst>
            <a:outerShdw dist="107950" dir="2700000" algn="tl" rotWithShape="0">
              <a:srgbClr val="FF0000">
                <a:alpha val="50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Можем ли мы спустя сто лет беспристрастно обсуждать русскую революцию 1917 года?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286250"/>
            <a:ext cx="12192000" cy="2571751"/>
          </a:xfrm>
          <a:prstGeom prst="rect">
            <a:avLst/>
          </a:prstGeom>
          <a:solidFill>
            <a:schemeClr val="accent4">
              <a:lumMod val="60000"/>
              <a:lumOff val="40000"/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«...во Франции тоже долгое время революция служила в основном пищей для политической полемики: научная кафедра по изучению ее истории была учреждена в Сорбонне лишь в 80-х годах прошлого века, то есть по прошествии целого столетия, во времена Третьей республики, когда на события 1789 года уже стало возможным взирать несколько отвлеченно. Но споры так и не утихли.»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					Ричард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Пайпс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621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95425" y="5572125"/>
            <a:ext cx="9096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 дискуссии!</a:t>
            </a:r>
          </a:p>
        </p:txBody>
      </p:sp>
    </p:spTree>
    <p:extLst>
      <p:ext uri="{BB962C8B-B14F-4D97-AF65-F5344CB8AC3E}">
        <p14:creationId xmlns:p14="http://schemas.microsoft.com/office/powerpoint/2010/main" val="3394897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2828834"/>
          </a:xfrm>
        </p:spPr>
        <p:txBody>
          <a:bodyPr/>
          <a:lstStyle/>
          <a:p>
            <a:pPr algn="ctr"/>
            <a:r>
              <a:rPr lang="ru-RU" b="1" dirty="0">
                <a:gradFill>
                  <a:gsLst>
                    <a:gs pos="0">
                      <a:schemeClr val="tx1"/>
                    </a:gs>
                    <a:gs pos="74000">
                      <a:schemeClr val="tx1"/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101949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6288" y="-477673"/>
            <a:ext cx="14384741" cy="78474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2514" y="387930"/>
            <a:ext cx="5090614" cy="4464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«Во всей стране был голод. Потребление продуктов труда, а, следовательно, и применение его сильно во время революционной эпохи упали… К довершению затруднений ассигнации потеряли всякий кредит и цена на них падала с каждым днем…, а звонкую монету имевшие её не выпускали из рук. Народу не хватало съестных припасов...»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018662" y="387930"/>
            <a:ext cx="518614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0" algn="l"/>
              </a:tabLst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«…рухнуло все: правительство, администрация, финансы, кредит – под напором беспримерно слабых враждебных сил. Как мало времени понадобилось, чтобы разрушить эту вековую монархию, которая в течение столетий была грозой Европы, и как жалко, недостойно даже второсортного государства было это падение...»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009934" y="5130000"/>
            <a:ext cx="10331355" cy="156966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ru-RU" sz="24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Минье</a:t>
            </a:r>
            <a:r>
              <a:rPr lang="ru-RU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Ф. История французской революции с 1789 по 1814 гг. – М.  2006</a:t>
            </a:r>
          </a:p>
          <a:p>
            <a:endParaRPr lang="ru-RU" sz="2400" i="1" dirty="0">
              <a:solidFill>
                <a:srgbClr val="C00000"/>
              </a:solidFill>
            </a:endParaRPr>
          </a:p>
          <a:p>
            <a:r>
              <a:rPr lang="ru-RU" sz="2400" i="1" dirty="0" err="1">
                <a:solidFill>
                  <a:schemeClr val="accent1">
                    <a:lumMod val="50000"/>
                  </a:schemeClr>
                </a:solidFill>
              </a:rPr>
              <a:t>Гейссер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 Л. История  французской революции 1789 – 1799. – М. 2014 (репринт 1870 г.)</a:t>
            </a:r>
          </a:p>
          <a:p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69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90500" y="2943225"/>
            <a:ext cx="11811000" cy="3676650"/>
          </a:xfrm>
          <a:prstGeom prst="roundRect">
            <a:avLst/>
          </a:prstGeom>
          <a:gradFill>
            <a:gsLst>
              <a:gs pos="57400">
                <a:srgbClr val="FFF2CC">
                  <a:alpha val="92000"/>
                </a:srgbClr>
              </a:gs>
              <a:gs pos="94000">
                <a:schemeClr val="accent4">
                  <a:lumMod val="20000"/>
                  <a:lumOff val="80000"/>
                  <a:alpha val="80000"/>
                </a:schemeClr>
              </a:gs>
              <a:gs pos="0">
                <a:schemeClr val="accent4">
                  <a:lumMod val="20000"/>
                  <a:lumOff val="80000"/>
                  <a:alpha val="88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«Результатом было, конечно, материальное разорение… городов, областей…, безмерное обнищание частных лиц. Исчез капитал, исчезла охота работать над своим материальным благосостоянием. В центрах торговой и промышленной жизни…жизнь замерла и рынки опустели… Надежда на какое бы то ни было возрождение была подорвана в корне, никто не был уверен даже в том, сохранит ли он, по крайней мере, личную свободу...»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90499" y="190500"/>
            <a:ext cx="6915151" cy="685800"/>
          </a:xfrm>
          <a:prstGeom prst="roundRect">
            <a:avLst/>
          </a:prstGeom>
          <a:gradFill>
            <a:gsLst>
              <a:gs pos="57400">
                <a:srgbClr val="FFF2CC">
                  <a:alpha val="92000"/>
                </a:srgbClr>
              </a:gs>
              <a:gs pos="94000">
                <a:schemeClr val="accent4">
                  <a:lumMod val="20000"/>
                  <a:lumOff val="80000"/>
                  <a:alpha val="80000"/>
                </a:schemeClr>
              </a:gs>
              <a:gs pos="0">
                <a:schemeClr val="accent4">
                  <a:lumMod val="20000"/>
                  <a:lumOff val="80000"/>
                  <a:alpha val="88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Ростовцев М. И. «Рождение Римской империи» (по изданию 1917 года) – М. 2014.</a:t>
            </a:r>
          </a:p>
        </p:txBody>
      </p:sp>
    </p:spTree>
    <p:extLst>
      <p:ext uri="{BB962C8B-B14F-4D97-AF65-F5344CB8AC3E}">
        <p14:creationId xmlns:p14="http://schemas.microsoft.com/office/powerpoint/2010/main" val="317577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28600" y="374650"/>
            <a:ext cx="11811000" cy="3495675"/>
          </a:xfrm>
          <a:prstGeom prst="roundRect">
            <a:avLst/>
          </a:prstGeom>
          <a:gradFill>
            <a:gsLst>
              <a:gs pos="57400">
                <a:srgbClr val="FFF2CC">
                  <a:alpha val="92000"/>
                </a:srgbClr>
              </a:gs>
              <a:gs pos="94000">
                <a:schemeClr val="accent4">
                  <a:lumMod val="20000"/>
                  <a:lumOff val="80000"/>
                  <a:alpha val="80000"/>
                </a:schemeClr>
              </a:gs>
              <a:gs pos="0">
                <a:schemeClr val="accent4">
                  <a:lumMod val="20000"/>
                  <a:lumOff val="80000"/>
                  <a:alpha val="88000"/>
                </a:schemeClr>
              </a:gs>
            </a:gsLst>
            <a:lin ang="5400000" scaled="1"/>
          </a:gra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Череда революционных событий «нарушила старые отношения, распугала и разогнала население, превратила пашни в перелог и лесные поросли, остановила торговлю, внесла беспорядок и путаницу во владение землею, составлявшее основу государственного быта того времени, а главное, хозяйственная разруха, поразив в разной степени отдельные области страны, продолжила углубляться и расти еще довольно долго после...»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42899" y="5619750"/>
            <a:ext cx="9629776" cy="838200"/>
          </a:xfrm>
          <a:prstGeom prst="roundRect">
            <a:avLst/>
          </a:prstGeom>
          <a:gradFill>
            <a:gsLst>
              <a:gs pos="57400">
                <a:srgbClr val="FFF2CC">
                  <a:alpha val="92000"/>
                </a:srgbClr>
              </a:gs>
              <a:gs pos="94000">
                <a:schemeClr val="accent4">
                  <a:lumMod val="20000"/>
                  <a:lumOff val="80000"/>
                  <a:alpha val="80000"/>
                </a:schemeClr>
              </a:gs>
              <a:gs pos="0">
                <a:schemeClr val="accent4">
                  <a:lumMod val="20000"/>
                  <a:lumOff val="80000"/>
                  <a:alpha val="88000"/>
                </a:schemeClr>
              </a:gs>
            </a:gsLst>
            <a:lin ang="5400000" scaled="1"/>
          </a:gradFill>
          <a:ln w="47625">
            <a:solidFill>
              <a:srgbClr val="006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 err="1">
                <a:solidFill>
                  <a:srgbClr val="00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Готье</a:t>
            </a:r>
            <a:r>
              <a:rPr lang="ru-RU" sz="2400" b="1" dirty="0">
                <a:solidFill>
                  <a:srgbClr val="0068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Ю. В. Смутное время. Очерк истории революционных движений начала XVII столетия – М., 2010. С. 169-170</a:t>
            </a:r>
          </a:p>
        </p:txBody>
      </p:sp>
    </p:spTree>
    <p:extLst>
      <p:ext uri="{BB962C8B-B14F-4D97-AF65-F5344CB8AC3E}">
        <p14:creationId xmlns:p14="http://schemas.microsoft.com/office/powerpoint/2010/main" val="179333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6875" y="0"/>
            <a:ext cx="6715125" cy="6857999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8000">
                <a:schemeClr val="accent1">
                  <a:lumMod val="20000"/>
                  <a:lumOff val="80000"/>
                </a:schemeClr>
              </a:gs>
              <a:gs pos="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pPr algn="just"/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«Россия страдает сейчас тяжелым недугом раздоров и взаимной вражды и стремлением к преобладанию классовых и материальных интересов и к распадению на части. Слабость власти … С тыла же идет с возрастающим успехом крепкий натиск на финансы и благосостояние государства, собственные сыны России, в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болезненном возбуждении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, раздирают на части свое отечество.... Можно ли сомневаться, что все это прейдет со временем? Тяжелые последствие безумных увлечений заставят население одуматься, угар и торжество мрачной и грубой силы должны исчезнуть… Многомилионный народ и страна, обладающая неисчислимыми народными богатствами, не могут и не должны погибнуть в бедствиях и обнищании… Продолжающееся без конца празднество и сильное понижение трудоспособности – наше национальное бедствие – следует прекратить»</a:t>
            </a:r>
            <a:b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Дементьев Г. Д. Государственные доходы и расходы России и положение Государственного казначейства за время войны с Германием и Австро-Венгрией до конца 1917 года – Петроград. 1917. </a:t>
            </a:r>
            <a:b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" y="0"/>
            <a:ext cx="5476591" cy="6857999"/>
          </a:xfrm>
        </p:spPr>
      </p:pic>
    </p:spTree>
    <p:extLst>
      <p:ext uri="{BB962C8B-B14F-4D97-AF65-F5344CB8AC3E}">
        <p14:creationId xmlns:p14="http://schemas.microsoft.com/office/powerpoint/2010/main" val="3217571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5629096"/>
            <a:ext cx="11410950" cy="1200329"/>
          </a:xfrm>
          <a:prstGeom prst="rect">
            <a:avLst/>
          </a:prstGeom>
          <a:solidFill>
            <a:schemeClr val="accent6">
              <a:lumMod val="40000"/>
              <a:lumOff val="6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Роберт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Локкарт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вице-консул посольства Англии: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"Россию погубил её тыл, а не фронт"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Локкарт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Роберт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"Буря над Россией. Исповедь английского дипломата 1917-1918" - М. 2017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142875"/>
            <a:ext cx="11410950" cy="2308324"/>
          </a:xfrm>
          <a:prstGeom prst="rect">
            <a:avLst/>
          </a:prstGeom>
          <a:solidFill>
            <a:schemeClr val="accent4">
              <a:lumMod val="40000"/>
              <a:lumOff val="6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 начала 70-х годов XIX века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«… это носилось в воздухе, было не личной идеей, а идеей интеллигентского слоя. Мысли о «терроре», о цареубийстве, о заговоре приходили в головы людям в разных концах России в совершенно различных положениях, различных национальностей, всех рассеянным «гражданам революционной идеи»»</a:t>
            </a:r>
          </a:p>
          <a:p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Тихомиров Л. А. Воспоминания – М., 2003. С. 120.</a:t>
            </a:r>
          </a:p>
        </p:txBody>
      </p:sp>
    </p:spTree>
    <p:extLst>
      <p:ext uri="{BB962C8B-B14F-4D97-AF65-F5344CB8AC3E}">
        <p14:creationId xmlns:p14="http://schemas.microsoft.com/office/powerpoint/2010/main" val="249939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02" y="221569"/>
            <a:ext cx="4000500" cy="5934075"/>
          </a:xfrm>
          <a:prstGeom prst="rect">
            <a:avLst/>
          </a:prstGeom>
          <a:noFill/>
          <a:ln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2"/>
          <p:cNvSpPr>
            <a:spLocks noChangeArrowheads="1"/>
          </p:cNvSpPr>
          <p:nvPr/>
        </p:nvSpPr>
        <p:spPr bwMode="auto">
          <a:xfrm>
            <a:off x="5505903" y="236697"/>
            <a:ext cx="6416131" cy="609600"/>
          </a:xfrm>
          <a:prstGeom prst="rect">
            <a:avLst/>
          </a:prstGeom>
          <a:solidFill>
            <a:srgbClr val="FFF2CC"/>
          </a:solidFill>
          <a:ln w="38100">
            <a:solidFill>
              <a:srgbClr val="0D0D0D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Причина революций это…?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3"/>
          <p:cNvSpPr>
            <a:spLocks noChangeArrowheads="1"/>
          </p:cNvSpPr>
          <p:nvPr/>
        </p:nvSpPr>
        <p:spPr bwMode="auto">
          <a:xfrm>
            <a:off x="6241777" y="1162140"/>
            <a:ext cx="5680257" cy="9334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2393B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Протяженный системный кризис власти?</a:t>
            </a:r>
            <a:endParaRPr kumimoji="0" lang="ru-RU" altLang="ru-RU" sz="2000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Скругленный прямоугольник 4"/>
          <p:cNvSpPr>
            <a:spLocks noChangeArrowheads="1"/>
          </p:cNvSpPr>
          <p:nvPr/>
        </p:nvSpPr>
        <p:spPr bwMode="auto">
          <a:xfrm>
            <a:off x="6241777" y="2302782"/>
            <a:ext cx="5680257" cy="8858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2393B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Массовое психопатологическое состояние?</a:t>
            </a:r>
            <a:endParaRPr kumimoji="0" lang="ru-RU" altLang="ru-RU" sz="2000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Скругленный прямоугольник 5"/>
          <p:cNvSpPr>
            <a:spLocks noChangeArrowheads="1"/>
          </p:cNvSpPr>
          <p:nvPr/>
        </p:nvSpPr>
        <p:spPr bwMode="auto">
          <a:xfrm>
            <a:off x="6241777" y="3377381"/>
            <a:ext cx="5680257" cy="8858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2393B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Смена экономических формаций?</a:t>
            </a:r>
            <a:endParaRPr kumimoji="0" lang="ru-RU" altLang="ru-RU" sz="2000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Скругленный прямоугольник 6"/>
          <p:cNvSpPr>
            <a:spLocks noChangeArrowheads="1"/>
          </p:cNvSpPr>
          <p:nvPr/>
        </p:nvSpPr>
        <p:spPr bwMode="auto">
          <a:xfrm>
            <a:off x="6241777" y="4451980"/>
            <a:ext cx="5680257" cy="16478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2393B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Завершение естественного жизненного процесса государства (или этноса), его смерть?</a:t>
            </a:r>
            <a:endParaRPr kumimoji="0" lang="ru-RU" altLang="ru-RU" sz="2000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910216" y="846297"/>
            <a:ext cx="0" cy="500089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5913664" y="1706880"/>
            <a:ext cx="33337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913664" y="2745694"/>
            <a:ext cx="333375" cy="0"/>
          </a:xfrm>
          <a:prstGeom prst="straightConnector1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" name="Прямая со стрелкой 10"/>
          <p:cNvCxnSpPr/>
          <p:nvPr/>
        </p:nvCxnSpPr>
        <p:spPr>
          <a:xfrm>
            <a:off x="5904955" y="3820293"/>
            <a:ext cx="333375" cy="0"/>
          </a:xfrm>
          <a:prstGeom prst="straightConnector1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" name="Прямая со стрелкой 11"/>
          <p:cNvCxnSpPr/>
          <p:nvPr/>
        </p:nvCxnSpPr>
        <p:spPr>
          <a:xfrm>
            <a:off x="5913663" y="5847192"/>
            <a:ext cx="333375" cy="0"/>
          </a:xfrm>
          <a:prstGeom prst="straightConnector1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78377" y="12192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78377" y="57912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260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0"/>
            <a:ext cx="6943725" cy="7048500"/>
          </a:xfrm>
          <a:prstGeom prst="rect">
            <a:avLst/>
          </a:prstGeom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6657975" y="257174"/>
            <a:ext cx="5286375" cy="3038475"/>
          </a:xfrm>
          <a:prstGeom prst="flowChartAlternateProcess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 w="730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 Д. И. Менделеева о численности России в ХХ веке («К познанию России (заветные мысли)») - к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XXI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веку должно быть 594,3 млн чел.</a:t>
            </a: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6657975" y="3590925"/>
            <a:ext cx="5286375" cy="3048000"/>
          </a:xfrm>
          <a:prstGeom prst="flowChartAlternateProcess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63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данным ресурса </a:t>
            </a:r>
            <a:r>
              <a:rPr lang="ru-R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Демоскоп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на 1 января 2001 г. – 145,18 млн чел. 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7572375" y="3028950"/>
            <a:ext cx="1133475" cy="1371600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10182225" y="3028950"/>
            <a:ext cx="1133475" cy="1371600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4696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1519</TotalTime>
  <Words>2556</Words>
  <Application>Microsoft Office PowerPoint</Application>
  <PresentationFormat>Широкоэкранный</PresentationFormat>
  <Paragraphs>219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Symbol</vt:lpstr>
      <vt:lpstr>Times New Roman</vt:lpstr>
      <vt:lpstr>Тема Office</vt:lpstr>
      <vt:lpstr>Презентация PowerPoint</vt:lpstr>
      <vt:lpstr> Вот рожь горит, зерно течет, Да кто же будет жать, вязать? Вот дым валит, набат гудет, Да кто ж решится заливать? Вот встанет бесноватых рать И, как Мамай, всю Русь пройдет…  И. Бунин – «Канун»   "Наши дети, внуки не будут в состоянии даже представить себе ту Россию, в которой мы когда-то (то есть вчера) жили, которую мы не ценили, не понимали, - всю эту мощь, сложность, богатство, счастье..."   И. Бунин – «Окаянные дни»</vt:lpstr>
      <vt:lpstr>Презентация PowerPoint</vt:lpstr>
      <vt:lpstr>Презентация PowerPoint</vt:lpstr>
      <vt:lpstr>Презентация PowerPoint</vt:lpstr>
      <vt:lpstr> «Россия страдает сейчас тяжелым недугом раздоров и взаимной вражды и стремлением к преобладанию классовых и материальных интересов и к распадению на части. Слабость власти … С тыла же идет с возрастающим успехом крепкий натиск на финансы и благосостояние государства, собственные сыны России, в болезненном возбуждении, раздирают на части свое отечество.... Можно ли сомневаться, что все это прейдет со временем? Тяжелые последствие безумных увлечений заставят население одуматься, угар и торжество мрачной и грубой силы должны исчезнуть… Многомилионный народ и страна, обладающая неисчислимыми народными богатствами, не могут и не должны погибнуть в бедствиях и обнищании… Продолжающееся без конца празднество и сильное понижение трудоспособности – наше национальное бедствие – следует прекратить»  Дементьев Г. Д. Государственные доходы и расходы России и положение Государственного казначейства за время войны с Германием и Австро-Венгрией до конца 1917 года – Петроград. 1917.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Денежное обращение до 1917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«Демагог…не просвещает тех, кому говорит, а запутывает, отводит глаза и наводит на ложный след. Он обращается не к разуму народа и не к доброй воле его, а к темному чувству и корыстной страсти. Лишенный чувства ответственности, он не выясняет истинное положение дел и не объясняет его, а искажает так, как это ему нужно. Он не доказывает, а прельщает или пугает; он старается разбудить в душах чувство подозрения, обострить недоверие, вызвать непримиримую жадность и ненависть»  И. А. Ильин, «Демагогия и провокация», 1917 г. </vt:lpstr>
      <vt:lpstr>Презентация PowerPoint</vt:lpstr>
      <vt:lpstr>Презентация PowerPoint</vt:lpstr>
      <vt:lpstr>Благодарю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Рамин</dc:creator>
  <cp:lastModifiedBy>Дмитрий Комягин</cp:lastModifiedBy>
  <cp:revision>87</cp:revision>
  <dcterms:created xsi:type="dcterms:W3CDTF">2017-10-01T09:53:47Z</dcterms:created>
  <dcterms:modified xsi:type="dcterms:W3CDTF">2017-10-30T20:35:35Z</dcterms:modified>
</cp:coreProperties>
</file>