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51" r:id="rId1"/>
  </p:sldMasterIdLst>
  <p:notesMasterIdLst>
    <p:notesMasterId r:id="rId27"/>
  </p:notesMasterIdLst>
  <p:sldIdLst>
    <p:sldId id="670" r:id="rId2"/>
    <p:sldId id="704" r:id="rId3"/>
    <p:sldId id="679" r:id="rId4"/>
    <p:sldId id="647" r:id="rId5"/>
    <p:sldId id="743" r:id="rId6"/>
    <p:sldId id="713" r:id="rId7"/>
    <p:sldId id="750" r:id="rId8"/>
    <p:sldId id="767" r:id="rId9"/>
    <p:sldId id="766" r:id="rId10"/>
    <p:sldId id="753" r:id="rId11"/>
    <p:sldId id="752" r:id="rId12"/>
    <p:sldId id="768" r:id="rId13"/>
    <p:sldId id="754" r:id="rId14"/>
    <p:sldId id="755" r:id="rId15"/>
    <p:sldId id="769" r:id="rId16"/>
    <p:sldId id="770" r:id="rId17"/>
    <p:sldId id="756" r:id="rId18"/>
    <p:sldId id="757" r:id="rId19"/>
    <p:sldId id="761" r:id="rId20"/>
    <p:sldId id="758" r:id="rId21"/>
    <p:sldId id="759" r:id="rId22"/>
    <p:sldId id="760" r:id="rId23"/>
    <p:sldId id="762" r:id="rId24"/>
    <p:sldId id="764" r:id="rId25"/>
    <p:sldId id="765" r:id="rId26"/>
  </p:sldIdLst>
  <p:sldSz cx="12192000" cy="6858000"/>
  <p:notesSz cx="6858000" cy="9723438"/>
  <p:defaultTextStyle>
    <a:defPPr>
      <a:defRPr lang="ru-RU"/>
    </a:defPPr>
    <a:lvl1pPr algn="l" rtl="0" fontAlgn="base">
      <a:spcBef>
        <a:spcPct val="0"/>
      </a:spcBef>
      <a:spcAft>
        <a:spcPct val="0"/>
      </a:spcAft>
      <a:defRPr kern="1200">
        <a:solidFill>
          <a:schemeClr val="tx1"/>
        </a:solidFill>
        <a:latin typeface="Trebuchet MS" panose="020B0603020202020204" pitchFamily="34" charset="0"/>
        <a:ea typeface="+mn-ea"/>
        <a:cs typeface="+mn-cs"/>
      </a:defRPr>
    </a:lvl1pPr>
    <a:lvl2pPr marL="457167" algn="l" rtl="0" fontAlgn="base">
      <a:spcBef>
        <a:spcPct val="0"/>
      </a:spcBef>
      <a:spcAft>
        <a:spcPct val="0"/>
      </a:spcAft>
      <a:defRPr kern="1200">
        <a:solidFill>
          <a:schemeClr val="tx1"/>
        </a:solidFill>
        <a:latin typeface="Trebuchet MS" panose="020B0603020202020204" pitchFamily="34" charset="0"/>
        <a:ea typeface="+mn-ea"/>
        <a:cs typeface="+mn-cs"/>
      </a:defRPr>
    </a:lvl2pPr>
    <a:lvl3pPr marL="914332" algn="l" rtl="0" fontAlgn="base">
      <a:spcBef>
        <a:spcPct val="0"/>
      </a:spcBef>
      <a:spcAft>
        <a:spcPct val="0"/>
      </a:spcAft>
      <a:defRPr kern="1200">
        <a:solidFill>
          <a:schemeClr val="tx1"/>
        </a:solidFill>
        <a:latin typeface="Trebuchet MS" panose="020B0603020202020204" pitchFamily="34" charset="0"/>
        <a:ea typeface="+mn-ea"/>
        <a:cs typeface="+mn-cs"/>
      </a:defRPr>
    </a:lvl3pPr>
    <a:lvl4pPr marL="1371498" algn="l" rtl="0" fontAlgn="base">
      <a:spcBef>
        <a:spcPct val="0"/>
      </a:spcBef>
      <a:spcAft>
        <a:spcPct val="0"/>
      </a:spcAft>
      <a:defRPr kern="1200">
        <a:solidFill>
          <a:schemeClr val="tx1"/>
        </a:solidFill>
        <a:latin typeface="Trebuchet MS" panose="020B0603020202020204" pitchFamily="34" charset="0"/>
        <a:ea typeface="+mn-ea"/>
        <a:cs typeface="+mn-cs"/>
      </a:defRPr>
    </a:lvl4pPr>
    <a:lvl5pPr marL="1828664" algn="l" rtl="0" fontAlgn="base">
      <a:spcBef>
        <a:spcPct val="0"/>
      </a:spcBef>
      <a:spcAft>
        <a:spcPct val="0"/>
      </a:spcAft>
      <a:defRPr kern="1200">
        <a:solidFill>
          <a:schemeClr val="tx1"/>
        </a:solidFill>
        <a:latin typeface="Trebuchet MS" panose="020B0603020202020204" pitchFamily="34" charset="0"/>
        <a:ea typeface="+mn-ea"/>
        <a:cs typeface="+mn-cs"/>
      </a:defRPr>
    </a:lvl5pPr>
    <a:lvl6pPr marL="2285830" algn="l" defTabSz="914332" rtl="0" eaLnBrk="1" latinLnBrk="0" hangingPunct="1">
      <a:defRPr kern="1200">
        <a:solidFill>
          <a:schemeClr val="tx1"/>
        </a:solidFill>
        <a:latin typeface="Trebuchet MS" panose="020B0603020202020204" pitchFamily="34" charset="0"/>
        <a:ea typeface="+mn-ea"/>
        <a:cs typeface="+mn-cs"/>
      </a:defRPr>
    </a:lvl6pPr>
    <a:lvl7pPr marL="2742994" algn="l" defTabSz="914332" rtl="0" eaLnBrk="1" latinLnBrk="0" hangingPunct="1">
      <a:defRPr kern="1200">
        <a:solidFill>
          <a:schemeClr val="tx1"/>
        </a:solidFill>
        <a:latin typeface="Trebuchet MS" panose="020B0603020202020204" pitchFamily="34" charset="0"/>
        <a:ea typeface="+mn-ea"/>
        <a:cs typeface="+mn-cs"/>
      </a:defRPr>
    </a:lvl7pPr>
    <a:lvl8pPr marL="3200160" algn="l" defTabSz="914332" rtl="0" eaLnBrk="1" latinLnBrk="0" hangingPunct="1">
      <a:defRPr kern="1200">
        <a:solidFill>
          <a:schemeClr val="tx1"/>
        </a:solidFill>
        <a:latin typeface="Trebuchet MS" panose="020B0603020202020204" pitchFamily="34" charset="0"/>
        <a:ea typeface="+mn-ea"/>
        <a:cs typeface="+mn-cs"/>
      </a:defRPr>
    </a:lvl8pPr>
    <a:lvl9pPr marL="3657327" algn="l" defTabSz="914332"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FFFF"/>
    <a:srgbClr val="FF6161"/>
    <a:srgbClr val="D2A000"/>
    <a:srgbClr val="33FFFF"/>
    <a:srgbClr val="ABFFD1"/>
    <a:srgbClr val="00EA00"/>
    <a:srgbClr val="4BFF9C"/>
    <a:srgbClr val="51F1D6"/>
    <a:srgbClr val="CEEAB0"/>
    <a:srgbClr val="FFE6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99" autoAdjust="0"/>
    <p:restoredTop sz="94674" autoAdjust="0"/>
  </p:normalViewPr>
  <p:slideViewPr>
    <p:cSldViewPr>
      <p:cViewPr varScale="1">
        <p:scale>
          <a:sx n="69" d="100"/>
          <a:sy n="69" d="100"/>
        </p:scale>
        <p:origin x="101" y="331"/>
      </p:cViewPr>
      <p:guideLst>
        <p:guide orient="horz" pos="2160"/>
        <p:guide pos="3840"/>
      </p:guideLst>
    </p:cSldViewPr>
  </p:slideViewPr>
  <p:outlineViewPr>
    <p:cViewPr>
      <p:scale>
        <a:sx n="33" d="100"/>
        <a:sy n="33" d="100"/>
      </p:scale>
      <p:origin x="0" y="15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1053;&#1040;&#1058;&#1040;&#1064;&#1040;\&#1044;&#1054;&#1050;&#1051;&#1040;&#1044;&#1067;\2019\&#1057;&#1050;.xls"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1053;&#1040;&#1058;&#1040;&#1064;&#1040;\&#1057;&#1058;&#1040;&#1058;&#1068;&#1048;\2019\&#1057;&#1086;&#1094;&#1080;&#1089;_&#1058;&#1080;&#1093;&#1086;&#1085;&#1086;&#1074;&#1072;_.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1053;&#1040;&#1058;&#1040;&#1064;&#1040;\&#1053;&#1040;&#1064;%20&#1055;&#1056;&#1054;&#1045;&#1050;&#1058;\&#1046;&#1064;\&#1050;&#1053;&#1048;&#1043;&#1040;\&#1056;&#1040;&#1041;&#1054;&#1063;&#1040;&#1071;\&#1048;&#1058;&#1054;&#1043;_&#1050;&#1053;&#1048;&#1043;&#1040;\&#1043;&#1083;&#1072;&#1074;&#1072;%208_&#1058;&#1080;&#1093;&#1086;&#1085;&#1086;&#1074;&#1072;_&#1048;&#1058;&#1054;&#1043;.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1053;&#1040;&#1058;&#1040;&#1064;&#1040;\&#1053;&#1040;&#1064;%20&#1055;&#1056;&#1054;&#1045;&#1050;&#1058;\&#1046;&#1064;\&#1050;&#1053;&#1048;&#1043;&#1040;\&#1056;&#1040;&#1041;&#1054;&#1063;&#1040;&#1071;\&#1048;&#1058;&#1054;&#1043;_&#1050;&#1053;&#1048;&#1043;&#1040;\&#1043;&#1083;&#1072;&#1074;&#1072;%208_&#1058;&#1080;&#1093;&#1086;&#1085;&#1086;&#1074;&#1072;_&#1048;&#1058;&#1054;&#1043;.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1053;&#1040;&#1058;&#1040;&#1064;&#1040;\&#1053;&#1040;&#1064;%20&#1055;&#1056;&#1054;&#1045;&#1050;&#1058;\&#1046;&#1064;\&#1050;&#1053;&#1048;&#1043;&#1040;\&#1056;&#1040;&#1041;&#1054;&#1063;&#1040;&#1071;\&#1048;&#1058;&#1054;&#1043;_&#1050;&#1053;&#1048;&#1043;&#1040;\&#1043;&#1083;&#1072;&#1074;&#1072;%208_&#1058;&#1080;&#1093;&#1086;&#1085;&#1086;&#1074;&#1072;_&#1048;&#1058;&#1054;&#1043;.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1053;&#1040;&#1058;&#1040;&#1064;&#1040;\&#1053;&#1040;&#1064;%20&#1055;&#1056;&#1054;&#1045;&#1050;&#1058;\&#1046;&#1064;\&#1050;&#1053;&#1048;&#1043;&#1040;\&#1056;&#1040;&#1041;&#1054;&#1063;&#1040;&#1071;\&#1048;&#1058;&#1054;&#1043;_&#1050;&#1053;&#1048;&#1043;&#1040;\&#1043;&#1083;&#1072;&#1074;&#1072;%208_&#1058;&#1080;&#1093;&#1086;&#1085;&#1086;&#1074;&#1072;_&#1048;&#1058;&#1054;&#1043;.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1053;&#1040;&#1058;&#1040;&#1064;&#1040;\&#1057;&#1058;&#1040;&#1058;&#1068;&#1048;\2019\&#1048;&#1058;&#1054;&#1043;\&#1057;&#1086;&#1094;&#1080;&#1089;_&#1058;&#1080;&#1093;&#1086;&#1085;&#1086;&#1074;&#1072;.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solidFill>
              </a:defRPr>
            </a:pPr>
            <a:r>
              <a:rPr lang="en-US" sz="1000" dirty="0">
                <a:solidFill>
                  <a:schemeClr val="tx1"/>
                </a:solidFill>
              </a:rPr>
              <a:t>---</a:t>
            </a:r>
            <a:r>
              <a:rPr lang="ru-RU" sz="1000" dirty="0">
                <a:solidFill>
                  <a:schemeClr val="tx1"/>
                </a:solidFill>
              </a:rPr>
              <a:t>-----</a:t>
            </a:r>
            <a:r>
              <a:rPr lang="en-US" sz="1000" i="1" dirty="0">
                <a:solidFill>
                  <a:schemeClr val="tx1"/>
                </a:solidFill>
              </a:rPr>
              <a:t>-</a:t>
            </a:r>
            <a:r>
              <a:rPr lang="ru-RU" sz="1000" i="1" dirty="0">
                <a:solidFill>
                  <a:schemeClr val="tx1"/>
                </a:solidFill>
              </a:rPr>
              <a:t>  Черта</a:t>
            </a:r>
            <a:r>
              <a:rPr lang="ru-RU" sz="1000" i="1" baseline="0" dirty="0">
                <a:solidFill>
                  <a:schemeClr val="tx1"/>
                </a:solidFill>
              </a:rPr>
              <a:t> бедности (1 ПМ</a:t>
            </a:r>
            <a:r>
              <a:rPr lang="ru-RU" sz="1000" baseline="0" dirty="0">
                <a:solidFill>
                  <a:schemeClr val="tx1"/>
                </a:solidFill>
              </a:rPr>
              <a:t>) </a:t>
            </a:r>
            <a:r>
              <a:rPr lang="en-US" sz="1000" b="1" i="0" u="none" strike="noStrike" baseline="0" dirty="0">
                <a:solidFill>
                  <a:schemeClr val="tx1"/>
                </a:solidFill>
                <a:effectLst/>
              </a:rPr>
              <a:t>------</a:t>
            </a:r>
            <a:r>
              <a:rPr lang="ru-RU" sz="1000" b="1" i="0" u="none" strike="noStrike" baseline="0" dirty="0">
                <a:solidFill>
                  <a:schemeClr val="tx1"/>
                </a:solidFill>
                <a:effectLst/>
              </a:rPr>
              <a:t>-</a:t>
            </a:r>
            <a:r>
              <a:rPr lang="en-US" sz="1000" b="1" i="0" u="none" strike="noStrike" baseline="0" dirty="0">
                <a:solidFill>
                  <a:schemeClr val="tx1"/>
                </a:solidFill>
                <a:effectLst/>
              </a:rPr>
              <a:t>-------</a:t>
            </a:r>
            <a:endParaRPr lang="ru-RU" sz="1000" dirty="0">
              <a:solidFill>
                <a:schemeClr val="tx1"/>
              </a:solidFill>
            </a:endParaRPr>
          </a:p>
        </c:rich>
      </c:tx>
      <c:layout>
        <c:manualLayout>
          <c:xMode val="edge"/>
          <c:yMode val="edge"/>
          <c:x val="0.29395723885909852"/>
          <c:y val="0.82162575350038791"/>
        </c:manualLayout>
      </c:layout>
      <c:overlay val="0"/>
      <c:spPr>
        <a:noFill/>
        <a:ln w="25400">
          <a:noFill/>
        </a:ln>
      </c:spPr>
    </c:title>
    <c:autoTitleDeleted val="0"/>
    <c:plotArea>
      <c:layout>
        <c:manualLayout>
          <c:layoutTarget val="inner"/>
          <c:xMode val="edge"/>
          <c:yMode val="edge"/>
          <c:x val="0.12939060925583848"/>
          <c:y val="6.2824622353169088E-2"/>
          <c:w val="0.83395358474927472"/>
          <c:h val="0.9069463909858585"/>
        </c:manualLayout>
      </c:layout>
      <c:scatterChart>
        <c:scatterStyle val="lineMarker"/>
        <c:varyColors val="0"/>
        <c:ser>
          <c:idx val="4"/>
          <c:order val="0"/>
          <c:tx>
            <c:v>2015</c:v>
          </c:tx>
          <c:spPr>
            <a:ln w="19050">
              <a:solidFill>
                <a:srgbClr val="9E0000"/>
              </a:solidFill>
              <a:prstDash val="solid"/>
            </a:ln>
          </c:spPr>
          <c:marker>
            <c:symbol val="triangle"/>
            <c:size val="7"/>
            <c:spPr>
              <a:solidFill>
                <a:srgbClr val="9E0000"/>
              </a:solidFill>
              <a:ln w="9525">
                <a:solidFill>
                  <a:srgbClr val="9E0000"/>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0-32D3-47C9-9D79-5A96494F4ABE}"/>
                </c:ext>
              </c:extLst>
            </c:dLbl>
            <c:dLbl>
              <c:idx val="1"/>
              <c:delete val="1"/>
              <c:extLst>
                <c:ext xmlns:c15="http://schemas.microsoft.com/office/drawing/2012/chart" uri="{CE6537A1-D6FC-4f65-9D91-7224C49458BB}"/>
                <c:ext xmlns:c16="http://schemas.microsoft.com/office/drawing/2014/chart" uri="{C3380CC4-5D6E-409C-BE32-E72D297353CC}">
                  <c16:uniqueId val="{00000001-32D3-47C9-9D79-5A96494F4ABE}"/>
                </c:ext>
              </c:extLst>
            </c:dLbl>
            <c:dLbl>
              <c:idx val="2"/>
              <c:delete val="1"/>
              <c:extLst>
                <c:ext xmlns:c15="http://schemas.microsoft.com/office/drawing/2012/chart" uri="{CE6537A1-D6FC-4f65-9D91-7224C49458BB}"/>
                <c:ext xmlns:c16="http://schemas.microsoft.com/office/drawing/2014/chart" uri="{C3380CC4-5D6E-409C-BE32-E72D297353CC}">
                  <c16:uniqueId val="{00000002-32D3-47C9-9D79-5A96494F4ABE}"/>
                </c:ext>
              </c:extLst>
            </c:dLbl>
            <c:dLbl>
              <c:idx val="3"/>
              <c:delete val="1"/>
              <c:extLst>
                <c:ext xmlns:c15="http://schemas.microsoft.com/office/drawing/2012/chart" uri="{CE6537A1-D6FC-4f65-9D91-7224C49458BB}"/>
                <c:ext xmlns:c16="http://schemas.microsoft.com/office/drawing/2014/chart" uri="{C3380CC4-5D6E-409C-BE32-E72D297353CC}">
                  <c16:uniqueId val="{00000003-32D3-47C9-9D79-5A96494F4ABE}"/>
                </c:ext>
              </c:extLst>
            </c:dLbl>
            <c:dLbl>
              <c:idx val="4"/>
              <c:delete val="1"/>
              <c:extLst>
                <c:ext xmlns:c15="http://schemas.microsoft.com/office/drawing/2012/chart" uri="{CE6537A1-D6FC-4f65-9D91-7224C49458BB}"/>
                <c:ext xmlns:c16="http://schemas.microsoft.com/office/drawing/2014/chart" uri="{C3380CC4-5D6E-409C-BE32-E72D297353CC}">
                  <c16:uniqueId val="{00000004-32D3-47C9-9D79-5A96494F4ABE}"/>
                </c:ext>
              </c:extLst>
            </c:dLbl>
            <c:dLbl>
              <c:idx val="5"/>
              <c:delete val="1"/>
              <c:extLst>
                <c:ext xmlns:c15="http://schemas.microsoft.com/office/drawing/2012/chart" uri="{CE6537A1-D6FC-4f65-9D91-7224C49458BB}"/>
                <c:ext xmlns:c16="http://schemas.microsoft.com/office/drawing/2014/chart" uri="{C3380CC4-5D6E-409C-BE32-E72D297353CC}">
                  <c16:uniqueId val="{00000005-32D3-47C9-9D79-5A96494F4ABE}"/>
                </c:ext>
              </c:extLst>
            </c:dLbl>
            <c:dLbl>
              <c:idx val="6"/>
              <c:delete val="1"/>
              <c:extLst>
                <c:ext xmlns:c15="http://schemas.microsoft.com/office/drawing/2012/chart" uri="{CE6537A1-D6FC-4f65-9D91-7224C49458BB}"/>
                <c:ext xmlns:c16="http://schemas.microsoft.com/office/drawing/2014/chart" uri="{C3380CC4-5D6E-409C-BE32-E72D297353CC}">
                  <c16:uniqueId val="{00000006-32D3-47C9-9D79-5A96494F4ABE}"/>
                </c:ext>
              </c:extLst>
            </c:dLbl>
            <c:dLbl>
              <c:idx val="7"/>
              <c:delete val="1"/>
              <c:extLst>
                <c:ext xmlns:c15="http://schemas.microsoft.com/office/drawing/2012/chart" uri="{CE6537A1-D6FC-4f65-9D91-7224C49458BB}"/>
                <c:ext xmlns:c16="http://schemas.microsoft.com/office/drawing/2014/chart" uri="{C3380CC4-5D6E-409C-BE32-E72D297353CC}">
                  <c16:uniqueId val="{00000007-32D3-47C9-9D79-5A96494F4ABE}"/>
                </c:ext>
              </c:extLst>
            </c:dLbl>
            <c:dLbl>
              <c:idx val="8"/>
              <c:delete val="1"/>
              <c:extLst>
                <c:ext xmlns:c15="http://schemas.microsoft.com/office/drawing/2012/chart" uri="{CE6537A1-D6FC-4f65-9D91-7224C49458BB}"/>
                <c:ext xmlns:c16="http://schemas.microsoft.com/office/drawing/2014/chart" uri="{C3380CC4-5D6E-409C-BE32-E72D297353CC}">
                  <c16:uniqueId val="{00000008-32D3-47C9-9D79-5A96494F4ABE}"/>
                </c:ext>
              </c:extLst>
            </c:dLbl>
            <c:dLbl>
              <c:idx val="9"/>
              <c:delete val="1"/>
              <c:extLst>
                <c:ext xmlns:c15="http://schemas.microsoft.com/office/drawing/2012/chart" uri="{CE6537A1-D6FC-4f65-9D91-7224C49458BB}"/>
                <c:ext xmlns:c16="http://schemas.microsoft.com/office/drawing/2014/chart" uri="{C3380CC4-5D6E-409C-BE32-E72D297353CC}">
                  <c16:uniqueId val="{00000009-32D3-47C9-9D79-5A96494F4ABE}"/>
                </c:ext>
              </c:extLst>
            </c:dLbl>
            <c:dLbl>
              <c:idx val="10"/>
              <c:delete val="1"/>
              <c:extLst>
                <c:ext xmlns:c15="http://schemas.microsoft.com/office/drawing/2012/chart" uri="{CE6537A1-D6FC-4f65-9D91-7224C49458BB}"/>
                <c:ext xmlns:c16="http://schemas.microsoft.com/office/drawing/2014/chart" uri="{C3380CC4-5D6E-409C-BE32-E72D297353CC}">
                  <c16:uniqueId val="{0000000A-32D3-47C9-9D79-5A96494F4ABE}"/>
                </c:ext>
              </c:extLst>
            </c:dLbl>
            <c:dLbl>
              <c:idx val="11"/>
              <c:delete val="1"/>
              <c:extLst>
                <c:ext xmlns:c15="http://schemas.microsoft.com/office/drawing/2012/chart" uri="{CE6537A1-D6FC-4f65-9D91-7224C49458BB}"/>
                <c:ext xmlns:c16="http://schemas.microsoft.com/office/drawing/2014/chart" uri="{C3380CC4-5D6E-409C-BE32-E72D297353CC}">
                  <c16:uniqueId val="{0000000B-32D3-47C9-9D79-5A96494F4ABE}"/>
                </c:ext>
              </c:extLst>
            </c:dLbl>
            <c:dLbl>
              <c:idx val="12"/>
              <c:tx>
                <c:rich>
                  <a:bodyPr/>
                  <a:lstStyle/>
                  <a:p>
                    <a:r>
                      <a:rPr lang="en-US" sz="1600">
                        <a:solidFill>
                          <a:schemeClr val="tx1"/>
                        </a:solidFill>
                      </a:rPr>
                      <a:t>0</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2D3-47C9-9D79-5A96494F4ABE}"/>
                </c:ext>
              </c:extLst>
            </c:dLbl>
            <c:dLbl>
              <c:idx val="13"/>
              <c:layout>
                <c:manualLayout>
                  <c:x val="-0.53072155231818696"/>
                  <c:y val="2.1253401890802599E-18"/>
                </c:manualLayout>
              </c:layout>
              <c:tx>
                <c:rich>
                  <a:bodyPr/>
                  <a:lstStyle/>
                  <a:p>
                    <a:r>
                      <a:rPr lang="ru-RU" sz="1600">
                        <a:solidFill>
                          <a:schemeClr val="tx1"/>
                        </a:solidFill>
                      </a:rPr>
                      <a:t>&gt;</a:t>
                    </a:r>
                    <a:r>
                      <a:rPr lang="ru-RU" sz="1600" baseline="0">
                        <a:solidFill>
                          <a:schemeClr val="tx1"/>
                        </a:solidFill>
                      </a:rPr>
                      <a:t> 7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2D3-47C9-9D79-5A96494F4ABE}"/>
                </c:ext>
              </c:extLst>
            </c:dLbl>
            <c:dLbl>
              <c:idx val="14"/>
              <c:layout>
                <c:manualLayout>
                  <c:x val="-0.53251453053547804"/>
                  <c:y val="1.85486377413074E-3"/>
                </c:manualLayout>
              </c:layout>
              <c:tx>
                <c:rich>
                  <a:bodyPr/>
                  <a:lstStyle/>
                  <a:p>
                    <a:r>
                      <a:rPr lang="ru-RU" sz="1600">
                        <a:solidFill>
                          <a:schemeClr val="tx1"/>
                        </a:solidFill>
                      </a:rPr>
                      <a:t>6-7</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2D3-47C9-9D79-5A96494F4ABE}"/>
                </c:ext>
              </c:extLst>
            </c:dLbl>
            <c:dLbl>
              <c:idx val="15"/>
              <c:layout>
                <c:manualLayout>
                  <c:x val="-0.53072155231818696"/>
                  <c:y val="1.85486377413075E-3"/>
                </c:manualLayout>
              </c:layout>
              <c:tx>
                <c:rich>
                  <a:bodyPr/>
                  <a:lstStyle/>
                  <a:p>
                    <a:r>
                      <a:rPr lang="ru-RU" sz="1600">
                        <a:solidFill>
                          <a:schemeClr val="tx1"/>
                        </a:solidFill>
                      </a:rPr>
                      <a:t>5-6</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2D3-47C9-9D79-5A96494F4ABE}"/>
                </c:ext>
              </c:extLst>
            </c:dLbl>
            <c:dLbl>
              <c:idx val="16"/>
              <c:layout>
                <c:manualLayout>
                  <c:x val="-0.5384953660098708"/>
                  <c:y val="0"/>
                </c:manualLayout>
              </c:layout>
              <c:tx>
                <c:rich>
                  <a:bodyPr/>
                  <a:lstStyle/>
                  <a:p>
                    <a:r>
                      <a:rPr lang="ru-RU" sz="1600">
                        <a:solidFill>
                          <a:schemeClr val="tx1"/>
                        </a:solidFill>
                      </a:rPr>
                      <a:t>4,5-5</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2D3-47C9-9D79-5A96494F4ABE}"/>
                </c:ext>
              </c:extLst>
            </c:dLbl>
            <c:dLbl>
              <c:idx val="17"/>
              <c:layout>
                <c:manualLayout>
                  <c:x val="-0.5349120295369777"/>
                  <c:y val="1.854897289130304E-3"/>
                </c:manualLayout>
              </c:layout>
              <c:tx>
                <c:rich>
                  <a:bodyPr/>
                  <a:lstStyle/>
                  <a:p>
                    <a:r>
                      <a:rPr lang="ru-RU" sz="1600">
                        <a:solidFill>
                          <a:schemeClr val="tx1"/>
                        </a:solidFill>
                      </a:rPr>
                      <a:t>4-4,5</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2D3-47C9-9D79-5A96494F4ABE}"/>
                </c:ext>
              </c:extLst>
            </c:dLbl>
            <c:dLbl>
              <c:idx val="18"/>
              <c:layout>
                <c:manualLayout>
                  <c:x val="-0.5235521606449911"/>
                  <c:y val="7.3998314786297469E-3"/>
                </c:manualLayout>
              </c:layout>
              <c:tx>
                <c:rich>
                  <a:bodyPr/>
                  <a:lstStyle/>
                  <a:p>
                    <a:r>
                      <a:rPr lang="ru-RU" sz="1600" baseline="0">
                        <a:solidFill>
                          <a:schemeClr val="tx1"/>
                        </a:solidFill>
                      </a:rPr>
                      <a:t>3,5-4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32D3-47C9-9D79-5A96494F4ABE}"/>
                </c:ext>
              </c:extLst>
            </c:dLbl>
            <c:dLbl>
              <c:idx val="19"/>
              <c:layout>
                <c:manualLayout>
                  <c:x val="-0.51518922126361"/>
                  <c:y val="5.544934189499375E-3"/>
                </c:manualLayout>
              </c:layout>
              <c:tx>
                <c:rich>
                  <a:bodyPr/>
                  <a:lstStyle/>
                  <a:p>
                    <a:r>
                      <a:rPr lang="ru-RU" sz="1600">
                        <a:solidFill>
                          <a:schemeClr val="tx1"/>
                        </a:solidFill>
                      </a:rPr>
                      <a:t>3-3,5</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32D3-47C9-9D79-5A96494F4ABE}"/>
                </c:ext>
              </c:extLst>
            </c:dLbl>
            <c:dLbl>
              <c:idx val="20"/>
              <c:layout>
                <c:manualLayout>
                  <c:x val="-0.49187799043062203"/>
                  <c:y val="1.9757677891739549E-5"/>
                </c:manualLayout>
              </c:layout>
              <c:tx>
                <c:rich>
                  <a:bodyPr/>
                  <a:lstStyle/>
                  <a:p>
                    <a:r>
                      <a:rPr lang="ru-RU" sz="1600">
                        <a:solidFill>
                          <a:schemeClr val="tx1"/>
                        </a:solidFill>
                      </a:rPr>
                      <a:t>2,5-3</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32D3-47C9-9D79-5A96494F4ABE}"/>
                </c:ext>
              </c:extLst>
            </c:dLbl>
            <c:dLbl>
              <c:idx val="21"/>
              <c:layout>
                <c:manualLayout>
                  <c:x val="-0.43749180574916174"/>
                  <c:y val="-1.8351396112386321E-3"/>
                </c:manualLayout>
              </c:layout>
              <c:tx>
                <c:rich>
                  <a:bodyPr/>
                  <a:lstStyle/>
                  <a:p>
                    <a:r>
                      <a:rPr lang="ru-RU" sz="1600">
                        <a:solidFill>
                          <a:schemeClr val="tx1"/>
                        </a:solidFill>
                      </a:rPr>
                      <a:t>2-2,5</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32D3-47C9-9D79-5A96494F4ABE}"/>
                </c:ext>
              </c:extLst>
            </c:dLbl>
            <c:dLbl>
              <c:idx val="22"/>
              <c:layout>
                <c:manualLayout>
                  <c:x val="-0.32572015220585465"/>
                  <c:y val="1.8450184501845018E-3"/>
                </c:manualLayout>
              </c:layout>
              <c:tx>
                <c:rich>
                  <a:bodyPr/>
                  <a:lstStyle/>
                  <a:p>
                    <a:r>
                      <a:rPr lang="ru-RU" sz="1600">
                        <a:solidFill>
                          <a:schemeClr val="tx1"/>
                        </a:solidFill>
                      </a:rPr>
                      <a:t>1,5-2</a:t>
                    </a:r>
                    <a:r>
                      <a:rPr lang="ru-RU" sz="1600" baseline="0">
                        <a:solidFill>
                          <a:schemeClr val="tx1"/>
                        </a:solidFill>
                      </a:rPr>
                      <a:t> ПМ</a:t>
                    </a:r>
                    <a:endParaRPr lang="ru-RU" sz="1600">
                      <a:solidFill>
                        <a:schemeClr val="tx1"/>
                      </a:solidFill>
                    </a:endParaRP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32D3-47C9-9D79-5A96494F4ABE}"/>
                </c:ext>
              </c:extLst>
            </c:dLbl>
            <c:dLbl>
              <c:idx val="23"/>
              <c:layout>
                <c:manualLayout>
                  <c:x val="-0.20259117281392458"/>
                  <c:y val="5.5645465903477933E-3"/>
                </c:manualLayout>
              </c:layout>
              <c:tx>
                <c:rich>
                  <a:bodyPr/>
                  <a:lstStyle/>
                  <a:p>
                    <a:r>
                      <a:rPr lang="ru-RU" sz="1600">
                        <a:solidFill>
                          <a:schemeClr val="tx1"/>
                        </a:solidFill>
                      </a:rPr>
                      <a:t>1-1,5 ПМ</a:t>
                    </a:r>
                  </a:p>
                </c:rich>
              </c:tx>
              <c:dLblPos val="r"/>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2D3-47C9-9D79-5A96494F4ABE}"/>
                </c:ext>
              </c:extLst>
            </c:dLbl>
            <c:dLbl>
              <c:idx val="24"/>
              <c:layout>
                <c:manualLayout>
                  <c:x val="-0.30987275364502881"/>
                  <c:y val="6.472382834064561E-3"/>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ru-RU" sz="1600">
                        <a:solidFill>
                          <a:schemeClr val="tx1"/>
                        </a:solidFill>
                      </a:rPr>
                      <a:t>0,5-1</a:t>
                    </a:r>
                    <a:r>
                      <a:rPr lang="ru-RU" sz="1600" baseline="0">
                        <a:solidFill>
                          <a:schemeClr val="tx1"/>
                        </a:solidFill>
                      </a:rPr>
                      <a:t> ПМ</a:t>
                    </a:r>
                    <a:endParaRPr lang="ru-RU" sz="1600">
                      <a:solidFill>
                        <a:schemeClr val="tx1"/>
                      </a:solidFill>
                    </a:endParaRPr>
                  </a:p>
                </c:rich>
              </c:tx>
              <c:spPr>
                <a:noFill/>
                <a:ln w="25400">
                  <a:noFill/>
                </a:ln>
              </c:spPr>
              <c:dLblPos val="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8-32D3-47C9-9D79-5A96494F4ABE}"/>
                </c:ext>
              </c:extLst>
            </c:dLbl>
            <c:dLbl>
              <c:idx val="25"/>
              <c:layout>
                <c:manualLayout>
                  <c:x val="-0.50591700259955541"/>
                  <c:y val="-9.8788389458697744E-6"/>
                </c:manualLayout>
              </c:layout>
              <c:tx>
                <c:rich>
                  <a:bodyPr rot="0" spcFirstLastPara="1" vertOverflow="ellipsis" vert="horz" wrap="square" lIns="38100" tIns="19050" rIns="38100" bIns="19050" anchor="ctr" anchorCtr="1">
                    <a:no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ru-RU" sz="1600">
                        <a:solidFill>
                          <a:schemeClr val="tx1"/>
                        </a:solidFill>
                      </a:rPr>
                      <a:t>&lt;</a:t>
                    </a:r>
                    <a:r>
                      <a:rPr lang="ru-RU" sz="1600" baseline="0">
                        <a:solidFill>
                          <a:schemeClr val="tx1"/>
                        </a:solidFill>
                      </a:rPr>
                      <a:t> 0,5 ПМ</a:t>
                    </a:r>
                    <a:endParaRPr lang="ru-RU" sz="1600">
                      <a:solidFill>
                        <a:schemeClr val="tx1"/>
                      </a:solidFill>
                    </a:endParaRPr>
                  </a:p>
                </c:rich>
              </c:tx>
              <c:spPr>
                <a:noFill/>
                <a:ln w="25400">
                  <a:noFill/>
                </a:ln>
              </c:spPr>
              <c:dLblPos val="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19-32D3-47C9-9D79-5A96494F4ABE}"/>
                </c:ext>
              </c:extLst>
            </c:dLbl>
            <c:spPr>
              <a:noFill/>
              <a:ln w="25400">
                <a:noFill/>
              </a:ln>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'рис. 5.1'!$D$2:$D$27</c:f>
              <c:numCache>
                <c:formatCode>0</c:formatCode>
                <c:ptCount val="26"/>
                <c:pt idx="0">
                  <c:v>3.2</c:v>
                </c:pt>
                <c:pt idx="1">
                  <c:v>22.3</c:v>
                </c:pt>
                <c:pt idx="2">
                  <c:v>32.4</c:v>
                </c:pt>
                <c:pt idx="3">
                  <c:v>20.7</c:v>
                </c:pt>
                <c:pt idx="4">
                  <c:v>10.1</c:v>
                </c:pt>
                <c:pt idx="5">
                  <c:v>4.7</c:v>
                </c:pt>
                <c:pt idx="6">
                  <c:v>2.6</c:v>
                </c:pt>
                <c:pt idx="7">
                  <c:v>1.6</c:v>
                </c:pt>
                <c:pt idx="8">
                  <c:v>0.6</c:v>
                </c:pt>
                <c:pt idx="9">
                  <c:v>0.5</c:v>
                </c:pt>
                <c:pt idx="10">
                  <c:v>0.5</c:v>
                </c:pt>
                <c:pt idx="11">
                  <c:v>0.4</c:v>
                </c:pt>
                <c:pt idx="12">
                  <c:v>0.4</c:v>
                </c:pt>
                <c:pt idx="13">
                  <c:v>-0.4</c:v>
                </c:pt>
                <c:pt idx="14">
                  <c:v>-0.4</c:v>
                </c:pt>
                <c:pt idx="15">
                  <c:v>-0.5</c:v>
                </c:pt>
                <c:pt idx="16">
                  <c:v>-0.5</c:v>
                </c:pt>
                <c:pt idx="17">
                  <c:v>-0.6</c:v>
                </c:pt>
                <c:pt idx="18">
                  <c:v>-1.6</c:v>
                </c:pt>
                <c:pt idx="19">
                  <c:v>-2.6</c:v>
                </c:pt>
                <c:pt idx="20">
                  <c:v>-4.7</c:v>
                </c:pt>
                <c:pt idx="21">
                  <c:v>-10.1</c:v>
                </c:pt>
                <c:pt idx="22">
                  <c:v>-20.7</c:v>
                </c:pt>
                <c:pt idx="23">
                  <c:v>-32.4</c:v>
                </c:pt>
                <c:pt idx="24">
                  <c:v>-22.3</c:v>
                </c:pt>
                <c:pt idx="25">
                  <c:v>-3.2</c:v>
                </c:pt>
              </c:numCache>
            </c:numRef>
          </c:xVal>
          <c:yVal>
            <c:numRef>
              <c:f>'рис. 5.1'!$F$2:$F$28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13</c:v>
                </c:pt>
                <c:pt idx="14">
                  <c:v>12</c:v>
                </c:pt>
                <c:pt idx="15">
                  <c:v>11</c:v>
                </c:pt>
                <c:pt idx="16">
                  <c:v>10</c:v>
                </c:pt>
                <c:pt idx="17">
                  <c:v>9</c:v>
                </c:pt>
                <c:pt idx="18">
                  <c:v>8</c:v>
                </c:pt>
                <c:pt idx="19">
                  <c:v>7</c:v>
                </c:pt>
                <c:pt idx="20">
                  <c:v>6</c:v>
                </c:pt>
                <c:pt idx="21">
                  <c:v>5</c:v>
                </c:pt>
                <c:pt idx="22">
                  <c:v>4</c:v>
                </c:pt>
                <c:pt idx="23">
                  <c:v>3</c:v>
                </c:pt>
                <c:pt idx="24">
                  <c:v>2</c:v>
                </c:pt>
                <c:pt idx="25">
                  <c:v>1</c:v>
                </c:pt>
                <c:pt idx="26">
                  <c:v>1</c:v>
                </c:pt>
              </c:numCache>
            </c:numRef>
          </c:yVal>
          <c:smooth val="0"/>
          <c:extLst>
            <c:ext xmlns:c16="http://schemas.microsoft.com/office/drawing/2014/chart" uri="{C3380CC4-5D6E-409C-BE32-E72D297353CC}">
              <c16:uniqueId val="{0000001A-32D3-47C9-9D79-5A96494F4ABE}"/>
            </c:ext>
          </c:extLst>
        </c:ser>
        <c:ser>
          <c:idx val="0"/>
          <c:order val="1"/>
          <c:tx>
            <c:v>2018</c:v>
          </c:tx>
          <c:spPr>
            <a:ln w="25400">
              <a:solidFill>
                <a:srgbClr val="0070C0"/>
              </a:solidFill>
              <a:prstDash val="solid"/>
            </a:ln>
          </c:spPr>
          <c:marker>
            <c:spPr>
              <a:solidFill>
                <a:srgbClr val="00B050"/>
              </a:solidFill>
              <a:ln w="15875">
                <a:solidFill>
                  <a:srgbClr val="0070C0"/>
                </a:solidFill>
                <a:prstDash val="solid"/>
              </a:ln>
            </c:spPr>
          </c:marker>
          <c:xVal>
            <c:numRef>
              <c:f>'рис. 5.1'!$E$2:$E$27</c:f>
              <c:numCache>
                <c:formatCode>0</c:formatCode>
                <c:ptCount val="26"/>
                <c:pt idx="0">
                  <c:v>2.2000000000000002</c:v>
                </c:pt>
                <c:pt idx="1">
                  <c:v>14.7</c:v>
                </c:pt>
                <c:pt idx="2">
                  <c:v>27.6</c:v>
                </c:pt>
                <c:pt idx="3">
                  <c:v>23.7</c:v>
                </c:pt>
                <c:pt idx="4">
                  <c:v>15.6</c:v>
                </c:pt>
                <c:pt idx="5">
                  <c:v>7.6</c:v>
                </c:pt>
                <c:pt idx="6">
                  <c:v>3.6</c:v>
                </c:pt>
                <c:pt idx="7">
                  <c:v>1.8</c:v>
                </c:pt>
                <c:pt idx="8">
                  <c:v>1.2</c:v>
                </c:pt>
                <c:pt idx="9">
                  <c:v>0.4</c:v>
                </c:pt>
                <c:pt idx="10">
                  <c:v>0.8</c:v>
                </c:pt>
                <c:pt idx="11">
                  <c:v>0.2</c:v>
                </c:pt>
                <c:pt idx="12">
                  <c:v>0.4</c:v>
                </c:pt>
                <c:pt idx="13">
                  <c:v>-0.4</c:v>
                </c:pt>
                <c:pt idx="14">
                  <c:v>-0.2</c:v>
                </c:pt>
                <c:pt idx="15">
                  <c:v>-0.8</c:v>
                </c:pt>
                <c:pt idx="16">
                  <c:v>-0.4</c:v>
                </c:pt>
                <c:pt idx="17">
                  <c:v>-1.2</c:v>
                </c:pt>
                <c:pt idx="18">
                  <c:v>-1.8</c:v>
                </c:pt>
                <c:pt idx="19">
                  <c:v>-3.6</c:v>
                </c:pt>
                <c:pt idx="20">
                  <c:v>-7.6</c:v>
                </c:pt>
                <c:pt idx="21">
                  <c:v>-15.6</c:v>
                </c:pt>
                <c:pt idx="22">
                  <c:v>-23.7</c:v>
                </c:pt>
                <c:pt idx="23">
                  <c:v>-27.6</c:v>
                </c:pt>
                <c:pt idx="24">
                  <c:v>-14.7</c:v>
                </c:pt>
                <c:pt idx="25">
                  <c:v>-2.2000000000000002</c:v>
                </c:pt>
              </c:numCache>
            </c:numRef>
          </c:xVal>
          <c:yVal>
            <c:numRef>
              <c:f>'рис. 5.1'!$F$2:$F$27</c:f>
              <c:numCache>
                <c:formatCode>General</c:formatCode>
                <c:ptCount val="26"/>
                <c:pt idx="0">
                  <c:v>1</c:v>
                </c:pt>
                <c:pt idx="1">
                  <c:v>2</c:v>
                </c:pt>
                <c:pt idx="2">
                  <c:v>3</c:v>
                </c:pt>
                <c:pt idx="3">
                  <c:v>4</c:v>
                </c:pt>
                <c:pt idx="4">
                  <c:v>5</c:v>
                </c:pt>
                <c:pt idx="5">
                  <c:v>6</c:v>
                </c:pt>
                <c:pt idx="6">
                  <c:v>7</c:v>
                </c:pt>
                <c:pt idx="7">
                  <c:v>8</c:v>
                </c:pt>
                <c:pt idx="8">
                  <c:v>9</c:v>
                </c:pt>
                <c:pt idx="9">
                  <c:v>10</c:v>
                </c:pt>
                <c:pt idx="10">
                  <c:v>11</c:v>
                </c:pt>
                <c:pt idx="11">
                  <c:v>12</c:v>
                </c:pt>
                <c:pt idx="12">
                  <c:v>13</c:v>
                </c:pt>
                <c:pt idx="13">
                  <c:v>13</c:v>
                </c:pt>
                <c:pt idx="14">
                  <c:v>12</c:v>
                </c:pt>
                <c:pt idx="15">
                  <c:v>11</c:v>
                </c:pt>
                <c:pt idx="16">
                  <c:v>10</c:v>
                </c:pt>
                <c:pt idx="17">
                  <c:v>9</c:v>
                </c:pt>
                <c:pt idx="18">
                  <c:v>8</c:v>
                </c:pt>
                <c:pt idx="19">
                  <c:v>7</c:v>
                </c:pt>
                <c:pt idx="20">
                  <c:v>6</c:v>
                </c:pt>
                <c:pt idx="21">
                  <c:v>5</c:v>
                </c:pt>
                <c:pt idx="22">
                  <c:v>4</c:v>
                </c:pt>
                <c:pt idx="23">
                  <c:v>3</c:v>
                </c:pt>
                <c:pt idx="24">
                  <c:v>2</c:v>
                </c:pt>
                <c:pt idx="25">
                  <c:v>1</c:v>
                </c:pt>
              </c:numCache>
            </c:numRef>
          </c:yVal>
          <c:smooth val="0"/>
          <c:extLst>
            <c:ext xmlns:c16="http://schemas.microsoft.com/office/drawing/2014/chart" uri="{C3380CC4-5D6E-409C-BE32-E72D297353CC}">
              <c16:uniqueId val="{00000035-32D3-47C9-9D79-5A96494F4ABE}"/>
            </c:ext>
          </c:extLst>
        </c:ser>
        <c:dLbls>
          <c:showLegendKey val="0"/>
          <c:showVal val="0"/>
          <c:showCatName val="0"/>
          <c:showSerName val="0"/>
          <c:showPercent val="0"/>
          <c:showBubbleSize val="0"/>
        </c:dLbls>
        <c:axId val="128376224"/>
        <c:axId val="1"/>
      </c:scatterChart>
      <c:valAx>
        <c:axId val="128376224"/>
        <c:scaling>
          <c:orientation val="minMax"/>
        </c:scaling>
        <c:delete val="1"/>
        <c:axPos val="b"/>
        <c:numFmt formatCode="0" sourceLinked="1"/>
        <c:majorTickMark val="out"/>
        <c:minorTickMark val="none"/>
        <c:tickLblPos val="nextTo"/>
        <c:crossAx val="1"/>
        <c:crosses val="autoZero"/>
        <c:crossBetween val="midCat"/>
      </c:valAx>
      <c:valAx>
        <c:axId val="1"/>
        <c:scaling>
          <c:orientation val="minMax"/>
          <c:max val="13"/>
          <c:min val="1"/>
        </c:scaling>
        <c:delete val="1"/>
        <c:axPos val="l"/>
        <c:numFmt formatCode="General" sourceLinked="1"/>
        <c:majorTickMark val="out"/>
        <c:minorTickMark val="none"/>
        <c:tickLblPos val="nextTo"/>
        <c:crossAx val="128376224"/>
        <c:crosses val="autoZero"/>
        <c:crossBetween val="midCat"/>
        <c:majorUnit val="1"/>
      </c:valAx>
      <c:spPr>
        <a:noFill/>
        <a:ln w="25400">
          <a:noFill/>
        </a:ln>
      </c:spPr>
    </c:plotArea>
    <c:legend>
      <c:legendPos val="r"/>
      <c:layout>
        <c:manualLayout>
          <c:xMode val="edge"/>
          <c:yMode val="edge"/>
          <c:x val="0.70568651152545636"/>
          <c:y val="0.15942207716269224"/>
          <c:w val="0.23616861350234264"/>
          <c:h val="0.12193895450824464"/>
        </c:manualLayout>
      </c:layout>
      <c:overlay val="0"/>
      <c:spPr>
        <a:noFill/>
        <a:ln w="25400">
          <a:noFill/>
        </a:ln>
      </c:spPr>
      <c:txPr>
        <a:bodyPr/>
        <a:lstStyle/>
        <a:p>
          <a:pPr>
            <a:defRPr sz="1600"/>
          </a:pPr>
          <a:endParaRPr lang="ru-RU"/>
        </a:p>
      </c:txPr>
    </c:legend>
    <c:plotVisOnly val="1"/>
    <c:dispBlanksAs val="gap"/>
    <c:showDLblsOverMax val="0"/>
  </c:chart>
  <c:spPr>
    <a:solidFill>
      <a:srgbClr val="FFFFFF"/>
    </a:solidFill>
    <a:ln w="6350">
      <a:noFill/>
    </a:ln>
  </c:spPr>
  <c:txPr>
    <a:bodyPr/>
    <a:lstStyle/>
    <a:p>
      <a:pPr>
        <a:defRPr sz="1200">
          <a:latin typeface="Times New Roman" panose="02020603050405020304" pitchFamily="18" charset="0"/>
          <a:cs typeface="Times New Roman" panose="02020603050405020304" pitchFamily="18" charset="0"/>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59411720210759"/>
          <c:y val="0.10501139964139554"/>
          <c:w val="0.67999817396175843"/>
          <c:h val="0.87719988948749827"/>
        </c:manualLayout>
      </c:layout>
      <c:scatterChart>
        <c:scatterStyle val="lineMarker"/>
        <c:varyColors val="0"/>
        <c:ser>
          <c:idx val="0"/>
          <c:order val="0"/>
          <c:tx>
            <c:v>Нижняя страта</c:v>
          </c:tx>
          <c:spPr>
            <a:ln w="28575" cap="rnd">
              <a:solidFill>
                <a:srgbClr val="0070C0"/>
              </a:solidFill>
              <a:prstDash val="solid"/>
              <a:round/>
            </a:ln>
            <a:effectLst/>
          </c:spPr>
          <c:marker>
            <c:symbol val="triangle"/>
            <c:size val="4"/>
            <c:spPr>
              <a:solidFill>
                <a:srgbClr val="0070C0"/>
              </a:solidFill>
              <a:ln w="9525">
                <a:solidFill>
                  <a:srgbClr val="0070C0"/>
                </a:solidFill>
              </a:ln>
              <a:effectLst/>
            </c:spPr>
          </c:marker>
          <c:xVal>
            <c:numRef>
              <c:f>Рис_2!$C$1:$C$21</c:f>
              <c:numCache>
                <c:formatCode>General</c:formatCode>
                <c:ptCount val="21"/>
                <c:pt idx="0">
                  <c:v>1</c:v>
                </c:pt>
                <c:pt idx="1">
                  <c:v>0.7</c:v>
                </c:pt>
                <c:pt idx="2">
                  <c:v>1.8</c:v>
                </c:pt>
                <c:pt idx="3">
                  <c:v>5.5</c:v>
                </c:pt>
                <c:pt idx="4">
                  <c:v>17.2</c:v>
                </c:pt>
                <c:pt idx="5">
                  <c:v>18.399999999999999</c:v>
                </c:pt>
                <c:pt idx="6">
                  <c:v>22.9</c:v>
                </c:pt>
                <c:pt idx="7">
                  <c:v>20.8</c:v>
                </c:pt>
                <c:pt idx="8">
                  <c:v>7</c:v>
                </c:pt>
                <c:pt idx="9">
                  <c:v>4.8</c:v>
                </c:pt>
                <c:pt idx="10">
                  <c:v>-4.8</c:v>
                </c:pt>
                <c:pt idx="11">
                  <c:v>-7</c:v>
                </c:pt>
                <c:pt idx="12">
                  <c:v>-20.8</c:v>
                </c:pt>
                <c:pt idx="13">
                  <c:v>-22.9</c:v>
                </c:pt>
                <c:pt idx="14">
                  <c:v>-18.399999999999999</c:v>
                </c:pt>
                <c:pt idx="15">
                  <c:v>-17.2</c:v>
                </c:pt>
                <c:pt idx="16">
                  <c:v>-5.5</c:v>
                </c:pt>
                <c:pt idx="17">
                  <c:v>-1.8</c:v>
                </c:pt>
                <c:pt idx="18">
                  <c:v>-0.7</c:v>
                </c:pt>
                <c:pt idx="19">
                  <c:v>-1</c:v>
                </c:pt>
                <c:pt idx="20">
                  <c:v>1</c:v>
                </c:pt>
              </c:numCache>
            </c:numRef>
          </c:xVal>
          <c:yVal>
            <c:numRef>
              <c:f>Рис_2!$A$1:$A$21</c:f>
              <c:numCache>
                <c:formatCode>General</c:formatCode>
                <c:ptCount val="21"/>
                <c:pt idx="0">
                  <c:v>10</c:v>
                </c:pt>
                <c:pt idx="1">
                  <c:v>9</c:v>
                </c:pt>
                <c:pt idx="2">
                  <c:v>8</c:v>
                </c:pt>
                <c:pt idx="3">
                  <c:v>7</c:v>
                </c:pt>
                <c:pt idx="4">
                  <c:v>6</c:v>
                </c:pt>
                <c:pt idx="5">
                  <c:v>5</c:v>
                </c:pt>
                <c:pt idx="6">
                  <c:v>4</c:v>
                </c:pt>
                <c:pt idx="7">
                  <c:v>3</c:v>
                </c:pt>
                <c:pt idx="8">
                  <c:v>2</c:v>
                </c:pt>
                <c:pt idx="9">
                  <c:v>1</c:v>
                </c:pt>
                <c:pt idx="10">
                  <c:v>1</c:v>
                </c:pt>
                <c:pt idx="11">
                  <c:v>2</c:v>
                </c:pt>
                <c:pt idx="12">
                  <c:v>3</c:v>
                </c:pt>
                <c:pt idx="13">
                  <c:v>4</c:v>
                </c:pt>
                <c:pt idx="14">
                  <c:v>5</c:v>
                </c:pt>
                <c:pt idx="15">
                  <c:v>6</c:v>
                </c:pt>
                <c:pt idx="16">
                  <c:v>7</c:v>
                </c:pt>
                <c:pt idx="17">
                  <c:v>8</c:v>
                </c:pt>
                <c:pt idx="18">
                  <c:v>9</c:v>
                </c:pt>
                <c:pt idx="19">
                  <c:v>10</c:v>
                </c:pt>
                <c:pt idx="20">
                  <c:v>10</c:v>
                </c:pt>
              </c:numCache>
            </c:numRef>
          </c:yVal>
          <c:smooth val="0"/>
          <c:extLst>
            <c:ext xmlns:c16="http://schemas.microsoft.com/office/drawing/2014/chart" uri="{C3380CC4-5D6E-409C-BE32-E72D297353CC}">
              <c16:uniqueId val="{00000000-A009-4548-AF46-902352F0D0F0}"/>
            </c:ext>
          </c:extLst>
        </c:ser>
        <c:ser>
          <c:idx val="1"/>
          <c:order val="1"/>
          <c:tx>
            <c:v>Средняя страта</c:v>
          </c:tx>
          <c:spPr>
            <a:ln w="31750" cap="rnd">
              <a:solidFill>
                <a:srgbClr val="FF0000"/>
              </a:solidFill>
              <a:round/>
            </a:ln>
            <a:effectLst/>
          </c:spPr>
          <c:marker>
            <c:symbol val="circle"/>
            <c:size val="4"/>
            <c:spPr>
              <a:solidFill>
                <a:srgbClr val="C00000"/>
              </a:solidFill>
              <a:ln w="9525">
                <a:solidFill>
                  <a:srgbClr val="C00000"/>
                </a:solidFill>
              </a:ln>
              <a:effectLst/>
            </c:spPr>
          </c:marker>
          <c:xVal>
            <c:numRef>
              <c:f>Рис_2!$D$1:$D$21</c:f>
              <c:numCache>
                <c:formatCode>General</c:formatCode>
                <c:ptCount val="21"/>
                <c:pt idx="0">
                  <c:v>1.6</c:v>
                </c:pt>
                <c:pt idx="1">
                  <c:v>1.7</c:v>
                </c:pt>
                <c:pt idx="2">
                  <c:v>3.4</c:v>
                </c:pt>
                <c:pt idx="3">
                  <c:v>9.6</c:v>
                </c:pt>
                <c:pt idx="4">
                  <c:v>29.5</c:v>
                </c:pt>
                <c:pt idx="5">
                  <c:v>22</c:v>
                </c:pt>
                <c:pt idx="6">
                  <c:v>18.399999999999999</c:v>
                </c:pt>
                <c:pt idx="7">
                  <c:v>8.8000000000000007</c:v>
                </c:pt>
                <c:pt idx="8">
                  <c:v>3.3</c:v>
                </c:pt>
                <c:pt idx="9">
                  <c:v>1.6</c:v>
                </c:pt>
                <c:pt idx="10">
                  <c:v>-1.6</c:v>
                </c:pt>
                <c:pt idx="11">
                  <c:v>-3.3</c:v>
                </c:pt>
                <c:pt idx="12">
                  <c:v>-8.8000000000000007</c:v>
                </c:pt>
                <c:pt idx="13">
                  <c:v>-18.399999999999999</c:v>
                </c:pt>
                <c:pt idx="14">
                  <c:v>-22</c:v>
                </c:pt>
                <c:pt idx="15">
                  <c:v>-29.5</c:v>
                </c:pt>
                <c:pt idx="16">
                  <c:v>-9.6</c:v>
                </c:pt>
                <c:pt idx="17">
                  <c:v>-3.4</c:v>
                </c:pt>
                <c:pt idx="18">
                  <c:v>-1.7</c:v>
                </c:pt>
                <c:pt idx="19">
                  <c:v>-1.6</c:v>
                </c:pt>
                <c:pt idx="20">
                  <c:v>1.6</c:v>
                </c:pt>
              </c:numCache>
            </c:numRef>
          </c:xVal>
          <c:yVal>
            <c:numRef>
              <c:f>Рис_2!$A$1:$A$21</c:f>
              <c:numCache>
                <c:formatCode>General</c:formatCode>
                <c:ptCount val="21"/>
                <c:pt idx="0">
                  <c:v>10</c:v>
                </c:pt>
                <c:pt idx="1">
                  <c:v>9</c:v>
                </c:pt>
                <c:pt idx="2">
                  <c:v>8</c:v>
                </c:pt>
                <c:pt idx="3">
                  <c:v>7</c:v>
                </c:pt>
                <c:pt idx="4">
                  <c:v>6</c:v>
                </c:pt>
                <c:pt idx="5">
                  <c:v>5</c:v>
                </c:pt>
                <c:pt idx="6">
                  <c:v>4</c:v>
                </c:pt>
                <c:pt idx="7">
                  <c:v>3</c:v>
                </c:pt>
                <c:pt idx="8">
                  <c:v>2</c:v>
                </c:pt>
                <c:pt idx="9">
                  <c:v>1</c:v>
                </c:pt>
                <c:pt idx="10">
                  <c:v>1</c:v>
                </c:pt>
                <c:pt idx="11">
                  <c:v>2</c:v>
                </c:pt>
                <c:pt idx="12">
                  <c:v>3</c:v>
                </c:pt>
                <c:pt idx="13">
                  <c:v>4</c:v>
                </c:pt>
                <c:pt idx="14">
                  <c:v>5</c:v>
                </c:pt>
                <c:pt idx="15">
                  <c:v>6</c:v>
                </c:pt>
                <c:pt idx="16">
                  <c:v>7</c:v>
                </c:pt>
                <c:pt idx="17">
                  <c:v>8</c:v>
                </c:pt>
                <c:pt idx="18">
                  <c:v>9</c:v>
                </c:pt>
                <c:pt idx="19">
                  <c:v>10</c:v>
                </c:pt>
                <c:pt idx="20">
                  <c:v>10</c:v>
                </c:pt>
              </c:numCache>
            </c:numRef>
          </c:yVal>
          <c:smooth val="0"/>
          <c:extLst>
            <c:ext xmlns:c16="http://schemas.microsoft.com/office/drawing/2014/chart" uri="{C3380CC4-5D6E-409C-BE32-E72D297353CC}">
              <c16:uniqueId val="{00000001-A009-4548-AF46-902352F0D0F0}"/>
            </c:ext>
          </c:extLst>
        </c:ser>
        <c:ser>
          <c:idx val="2"/>
          <c:order val="2"/>
          <c:tx>
            <c:v>Верхняя страта</c:v>
          </c:tx>
          <c:spPr>
            <a:ln w="28575" cap="rnd">
              <a:solidFill>
                <a:srgbClr val="00B050"/>
              </a:solidFill>
              <a:prstDash val="solid"/>
              <a:round/>
            </a:ln>
            <a:effectLst/>
          </c:spPr>
          <c:marker>
            <c:symbol val="diamond"/>
            <c:size val="4"/>
            <c:spPr>
              <a:solidFill>
                <a:srgbClr val="00B050"/>
              </a:solidFill>
              <a:ln w="9525">
                <a:solidFill>
                  <a:srgbClr val="00B050"/>
                </a:solidFill>
              </a:ln>
              <a:effectLst/>
            </c:spPr>
          </c:marker>
          <c:xVal>
            <c:numRef>
              <c:f>Рис_2!$E$1:$E$21</c:f>
              <c:numCache>
                <c:formatCode>General</c:formatCode>
                <c:ptCount val="21"/>
                <c:pt idx="0">
                  <c:v>1.7</c:v>
                </c:pt>
                <c:pt idx="1">
                  <c:v>3.4</c:v>
                </c:pt>
                <c:pt idx="2">
                  <c:v>9.6</c:v>
                </c:pt>
                <c:pt idx="3">
                  <c:v>20.399999999999999</c:v>
                </c:pt>
                <c:pt idx="4">
                  <c:v>37.200000000000003</c:v>
                </c:pt>
                <c:pt idx="5">
                  <c:v>14.4</c:v>
                </c:pt>
                <c:pt idx="6">
                  <c:v>8.4</c:v>
                </c:pt>
                <c:pt idx="7">
                  <c:v>3.2</c:v>
                </c:pt>
                <c:pt idx="8">
                  <c:v>0.9</c:v>
                </c:pt>
                <c:pt idx="9">
                  <c:v>0.9</c:v>
                </c:pt>
                <c:pt idx="10">
                  <c:v>-0.9</c:v>
                </c:pt>
                <c:pt idx="11">
                  <c:v>-0.9</c:v>
                </c:pt>
                <c:pt idx="12">
                  <c:v>-3.2</c:v>
                </c:pt>
                <c:pt idx="13">
                  <c:v>-8.4</c:v>
                </c:pt>
                <c:pt idx="14">
                  <c:v>-14.4</c:v>
                </c:pt>
                <c:pt idx="15">
                  <c:v>-37.200000000000003</c:v>
                </c:pt>
                <c:pt idx="16">
                  <c:v>-20.399999999999999</c:v>
                </c:pt>
                <c:pt idx="17">
                  <c:v>-9.6</c:v>
                </c:pt>
                <c:pt idx="18">
                  <c:v>-3.4</c:v>
                </c:pt>
                <c:pt idx="19">
                  <c:v>-1.7</c:v>
                </c:pt>
                <c:pt idx="20">
                  <c:v>1.7</c:v>
                </c:pt>
              </c:numCache>
            </c:numRef>
          </c:xVal>
          <c:yVal>
            <c:numRef>
              <c:f>Рис_2!$A$1:$A$21</c:f>
              <c:numCache>
                <c:formatCode>General</c:formatCode>
                <c:ptCount val="21"/>
                <c:pt idx="0">
                  <c:v>10</c:v>
                </c:pt>
                <c:pt idx="1">
                  <c:v>9</c:v>
                </c:pt>
                <c:pt idx="2">
                  <c:v>8</c:v>
                </c:pt>
                <c:pt idx="3">
                  <c:v>7</c:v>
                </c:pt>
                <c:pt idx="4">
                  <c:v>6</c:v>
                </c:pt>
                <c:pt idx="5">
                  <c:v>5</c:v>
                </c:pt>
                <c:pt idx="6">
                  <c:v>4</c:v>
                </c:pt>
                <c:pt idx="7">
                  <c:v>3</c:v>
                </c:pt>
                <c:pt idx="8">
                  <c:v>2</c:v>
                </c:pt>
                <c:pt idx="9">
                  <c:v>1</c:v>
                </c:pt>
                <c:pt idx="10">
                  <c:v>1</c:v>
                </c:pt>
                <c:pt idx="11">
                  <c:v>2</c:v>
                </c:pt>
                <c:pt idx="12">
                  <c:v>3</c:v>
                </c:pt>
                <c:pt idx="13">
                  <c:v>4</c:v>
                </c:pt>
                <c:pt idx="14">
                  <c:v>5</c:v>
                </c:pt>
                <c:pt idx="15">
                  <c:v>6</c:v>
                </c:pt>
                <c:pt idx="16">
                  <c:v>7</c:v>
                </c:pt>
                <c:pt idx="17">
                  <c:v>8</c:v>
                </c:pt>
                <c:pt idx="18">
                  <c:v>9</c:v>
                </c:pt>
                <c:pt idx="19">
                  <c:v>10</c:v>
                </c:pt>
                <c:pt idx="20">
                  <c:v>10</c:v>
                </c:pt>
              </c:numCache>
            </c:numRef>
          </c:yVal>
          <c:smooth val="0"/>
          <c:extLst>
            <c:ext xmlns:c16="http://schemas.microsoft.com/office/drawing/2014/chart" uri="{C3380CC4-5D6E-409C-BE32-E72D297353CC}">
              <c16:uniqueId val="{00000002-A009-4548-AF46-902352F0D0F0}"/>
            </c:ext>
          </c:extLst>
        </c:ser>
        <c:dLbls>
          <c:showLegendKey val="0"/>
          <c:showVal val="0"/>
          <c:showCatName val="0"/>
          <c:showSerName val="0"/>
          <c:showPercent val="0"/>
          <c:showBubbleSize val="0"/>
        </c:dLbls>
        <c:axId val="459838616"/>
        <c:axId val="459844192"/>
      </c:scatterChart>
      <c:valAx>
        <c:axId val="459838616"/>
        <c:scaling>
          <c:orientation val="minMax"/>
        </c:scaling>
        <c:delete val="1"/>
        <c:axPos val="b"/>
        <c:numFmt formatCode="General" sourceLinked="1"/>
        <c:majorTickMark val="none"/>
        <c:minorTickMark val="none"/>
        <c:tickLblPos val="nextTo"/>
        <c:crossAx val="459844192"/>
        <c:crosses val="autoZero"/>
        <c:crossBetween val="midCat"/>
      </c:valAx>
      <c:valAx>
        <c:axId val="459844192"/>
        <c:scaling>
          <c:orientation val="minMax"/>
          <c:max val="10.199999999999999"/>
          <c:min val="0.8"/>
        </c:scaling>
        <c:delete val="1"/>
        <c:axPos val="l"/>
        <c:numFmt formatCode="General" sourceLinked="1"/>
        <c:majorTickMark val="none"/>
        <c:minorTickMark val="none"/>
        <c:tickLblPos val="nextTo"/>
        <c:crossAx val="459838616"/>
        <c:crosses val="autoZero"/>
        <c:crossBetween val="midCat"/>
      </c:valAx>
      <c:spPr>
        <a:noFill/>
        <a:ln w="25400">
          <a:noFill/>
        </a:ln>
        <a:effectLst/>
      </c:spPr>
    </c:plotArea>
    <c:legend>
      <c:legendPos val="b"/>
      <c:layout>
        <c:manualLayout>
          <c:xMode val="edge"/>
          <c:yMode val="edge"/>
          <c:x val="9.1417639990473108E-3"/>
          <c:y val="3.3623865596917914E-2"/>
          <c:w val="0.96952506339142619"/>
          <c:h val="6.1106151530505033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80160793796749"/>
          <c:y val="3.2407407407407406E-2"/>
          <c:w val="0.72753943415270639"/>
          <c:h val="0.7347626037530276"/>
        </c:manualLayout>
      </c:layout>
      <c:barChart>
        <c:barDir val="bar"/>
        <c:grouping val="percentStacked"/>
        <c:varyColors val="0"/>
        <c:ser>
          <c:idx val="0"/>
          <c:order val="0"/>
          <c:tx>
            <c:strRef>
              <c:f>'Рис. 2'!$A$2</c:f>
              <c:strCache>
                <c:ptCount val="1"/>
                <c:pt idx="0">
                  <c:v>Считают, что жизнь в целом складывается хорошо</c:v>
                </c:pt>
              </c:strCache>
            </c:strRef>
          </c:tx>
          <c:spPr>
            <a:solidFill>
              <a:srgbClr val="00B050"/>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 2'!$B$1:$D$1</c:f>
              <c:strCache>
                <c:ptCount val="3"/>
                <c:pt idx="0">
                  <c:v>Нижняя страта</c:v>
                </c:pt>
                <c:pt idx="1">
                  <c:v>Средняя страта</c:v>
                </c:pt>
                <c:pt idx="2">
                  <c:v>Верхняя страта</c:v>
                </c:pt>
              </c:strCache>
            </c:strRef>
          </c:cat>
          <c:val>
            <c:numRef>
              <c:f>'Рис. 2'!$B$2:$D$2</c:f>
              <c:numCache>
                <c:formatCode>0.0</c:formatCode>
                <c:ptCount val="3"/>
                <c:pt idx="0">
                  <c:v>7.7</c:v>
                </c:pt>
                <c:pt idx="1">
                  <c:v>32.299999999999997</c:v>
                </c:pt>
                <c:pt idx="2">
                  <c:v>64.099999999999994</c:v>
                </c:pt>
              </c:numCache>
            </c:numRef>
          </c:val>
          <c:extLst>
            <c:ext xmlns:c16="http://schemas.microsoft.com/office/drawing/2014/chart" uri="{C3380CC4-5D6E-409C-BE32-E72D297353CC}">
              <c16:uniqueId val="{00000000-7FB0-4BF4-8D83-4D6D3D1D8737}"/>
            </c:ext>
          </c:extLst>
        </c:ser>
        <c:ser>
          <c:idx val="1"/>
          <c:order val="1"/>
          <c:tx>
            <c:strRef>
              <c:f>'Рис. 2'!$A$3</c:f>
              <c:strCache>
                <c:ptCount val="1"/>
                <c:pt idx="0">
                  <c:v>Ощущают эмоциональный подъем или чувствуют себя спокойно, уравновешенно</c:v>
                </c:pt>
              </c:strCache>
            </c:strRef>
          </c:tx>
          <c:spPr>
            <a:solidFill>
              <a:srgbClr val="FFC000"/>
            </a:solidFill>
            <a:ln>
              <a:solidFill>
                <a:schemeClr val="tx1">
                  <a:lumMod val="95000"/>
                  <a:lumOff val="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 2'!$B$1:$D$1</c:f>
              <c:strCache>
                <c:ptCount val="3"/>
                <c:pt idx="0">
                  <c:v>Нижняя страта</c:v>
                </c:pt>
                <c:pt idx="1">
                  <c:v>Средняя страта</c:v>
                </c:pt>
                <c:pt idx="2">
                  <c:v>Верхняя страта</c:v>
                </c:pt>
              </c:strCache>
            </c:strRef>
          </c:cat>
          <c:val>
            <c:numRef>
              <c:f>'Рис. 2'!$B$3:$D$3</c:f>
              <c:numCache>
                <c:formatCode>0.0</c:formatCode>
                <c:ptCount val="3"/>
                <c:pt idx="0">
                  <c:v>45.9</c:v>
                </c:pt>
                <c:pt idx="1">
                  <c:v>69.3</c:v>
                </c:pt>
                <c:pt idx="2">
                  <c:v>89</c:v>
                </c:pt>
              </c:numCache>
            </c:numRef>
          </c:val>
          <c:extLst>
            <c:ext xmlns:c16="http://schemas.microsoft.com/office/drawing/2014/chart" uri="{C3380CC4-5D6E-409C-BE32-E72D297353CC}">
              <c16:uniqueId val="{00000001-7FB0-4BF4-8D83-4D6D3D1D8737}"/>
            </c:ext>
          </c:extLst>
        </c:ser>
        <c:ser>
          <c:idx val="2"/>
          <c:order val="2"/>
          <c:tx>
            <c:strRef>
              <c:f>'Рис. 2'!$A$4</c:f>
              <c:strCache>
                <c:ptCount val="1"/>
                <c:pt idx="0">
                  <c:v>Находятся в состоянии безразличия, апатии или ощущают тревогу, раздражение, озлобленность, агрессию</c:v>
                </c:pt>
              </c:strCache>
            </c:strRef>
          </c:tx>
          <c:spPr>
            <a:solidFill>
              <a:srgbClr val="FF3B3B"/>
            </a:solidFill>
            <a:ln>
              <a:solidFill>
                <a:schemeClr val="tx1">
                  <a:lumMod val="95000"/>
                  <a:lumOff val="5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 2'!$B$1:$D$1</c:f>
              <c:strCache>
                <c:ptCount val="3"/>
                <c:pt idx="0">
                  <c:v>Нижняя страта</c:v>
                </c:pt>
                <c:pt idx="1">
                  <c:v>Средняя страта</c:v>
                </c:pt>
                <c:pt idx="2">
                  <c:v>Верхняя страта</c:v>
                </c:pt>
              </c:strCache>
            </c:strRef>
          </c:cat>
          <c:val>
            <c:numRef>
              <c:f>'Рис. 2'!$B$4:$D$4</c:f>
              <c:numCache>
                <c:formatCode>0.0</c:formatCode>
                <c:ptCount val="3"/>
                <c:pt idx="0">
                  <c:v>54.1</c:v>
                </c:pt>
                <c:pt idx="1">
                  <c:v>30.7</c:v>
                </c:pt>
                <c:pt idx="2">
                  <c:v>11</c:v>
                </c:pt>
              </c:numCache>
            </c:numRef>
          </c:val>
          <c:extLst>
            <c:ext xmlns:c16="http://schemas.microsoft.com/office/drawing/2014/chart" uri="{C3380CC4-5D6E-409C-BE32-E72D297353CC}">
              <c16:uniqueId val="{00000002-7FB0-4BF4-8D83-4D6D3D1D8737}"/>
            </c:ext>
          </c:extLst>
        </c:ser>
        <c:dLbls>
          <c:showLegendKey val="0"/>
          <c:showVal val="0"/>
          <c:showCatName val="0"/>
          <c:showSerName val="0"/>
          <c:showPercent val="0"/>
          <c:showBubbleSize val="0"/>
        </c:dLbls>
        <c:gapWidth val="150"/>
        <c:overlap val="100"/>
        <c:axId val="571015144"/>
        <c:axId val="571005632"/>
      </c:barChart>
      <c:catAx>
        <c:axId val="5710151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crossAx val="571005632"/>
        <c:crosses val="autoZero"/>
        <c:auto val="1"/>
        <c:lblAlgn val="ctr"/>
        <c:lblOffset val="100"/>
        <c:noMultiLvlLbl val="0"/>
      </c:catAx>
      <c:valAx>
        <c:axId val="571005632"/>
        <c:scaling>
          <c:orientation val="minMax"/>
        </c:scaling>
        <c:delete val="1"/>
        <c:axPos val="b"/>
        <c:numFmt formatCode="0%" sourceLinked="1"/>
        <c:majorTickMark val="none"/>
        <c:minorTickMark val="none"/>
        <c:tickLblPos val="nextTo"/>
        <c:crossAx val="571015144"/>
        <c:crosses val="autoZero"/>
        <c:crossBetween val="between"/>
      </c:valAx>
      <c:spPr>
        <a:noFill/>
        <a:ln>
          <a:noFill/>
        </a:ln>
        <a:effectLst/>
      </c:spPr>
    </c:plotArea>
    <c:legend>
      <c:legendPos val="b"/>
      <c:layout>
        <c:manualLayout>
          <c:xMode val="edge"/>
          <c:yMode val="edge"/>
          <c:x val="1.5525590551181108E-2"/>
          <c:y val="0.80029335436963756"/>
          <c:w val="0.96613683289588781"/>
          <c:h val="0.1997066456303623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legend>
    <c:plotVisOnly val="1"/>
    <c:dispBlanksAs val="gap"/>
    <c:showDLblsOverMax val="0"/>
  </c:chart>
  <c:spPr>
    <a:noFill/>
    <a:ln>
      <a:noFill/>
    </a:ln>
    <a:effectLst/>
  </c:spPr>
  <c:txPr>
    <a:bodyPr/>
    <a:lstStyle/>
    <a:p>
      <a:pPr>
        <a:defRPr>
          <a:solidFill>
            <a:schemeClr val="tx1">
              <a:lumMod val="95000"/>
              <a:lumOff val="5000"/>
            </a:schemeClr>
          </a:solidFill>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751453094086713"/>
          <c:y val="6.291106662853875E-2"/>
          <c:w val="0.82100177590341405"/>
          <c:h val="0.64316545790655211"/>
        </c:manualLayout>
      </c:layout>
      <c:barChart>
        <c:barDir val="bar"/>
        <c:grouping val="stacked"/>
        <c:varyColors val="0"/>
        <c:ser>
          <c:idx val="0"/>
          <c:order val="0"/>
          <c:tx>
            <c:strRef>
              <c:f>Рис_3!$A$2</c:f>
              <c:strCache>
                <c:ptCount val="1"/>
                <c:pt idx="0">
                  <c:v>Вообще не планируют свою жизнь</c:v>
                </c:pt>
              </c:strCache>
            </c:strRef>
          </c:tx>
          <c:spPr>
            <a:solidFill>
              <a:srgbClr val="FF616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Рис_3!$B$1:$D$1</c:f>
              <c:strCache>
                <c:ptCount val="3"/>
                <c:pt idx="0">
                  <c:v>Нижняя страта</c:v>
                </c:pt>
                <c:pt idx="1">
                  <c:v>Средняя страта</c:v>
                </c:pt>
                <c:pt idx="2">
                  <c:v>Верхняя страта</c:v>
                </c:pt>
              </c:strCache>
            </c:strRef>
          </c:cat>
          <c:val>
            <c:numRef>
              <c:f>Рис_3!$B$2:$D$2</c:f>
              <c:numCache>
                <c:formatCode>General</c:formatCode>
                <c:ptCount val="3"/>
                <c:pt idx="0">
                  <c:v>60.9</c:v>
                </c:pt>
                <c:pt idx="1">
                  <c:v>46.7</c:v>
                </c:pt>
                <c:pt idx="2">
                  <c:v>25.5</c:v>
                </c:pt>
              </c:numCache>
            </c:numRef>
          </c:val>
          <c:extLst>
            <c:ext xmlns:c16="http://schemas.microsoft.com/office/drawing/2014/chart" uri="{C3380CC4-5D6E-409C-BE32-E72D297353CC}">
              <c16:uniqueId val="{00000000-52DE-4B44-A5C6-860056553248}"/>
            </c:ext>
          </c:extLst>
        </c:ser>
        <c:ser>
          <c:idx val="1"/>
          <c:order val="1"/>
          <c:tx>
            <c:strRef>
              <c:f>Рис_3!$A$3</c:f>
              <c:strCache>
                <c:ptCount val="1"/>
                <c:pt idx="0">
                  <c:v>Планируют на 1-2 года</c:v>
                </c:pt>
              </c:strCache>
            </c:strRef>
          </c:tx>
          <c:spPr>
            <a:solidFill>
              <a:srgbClr val="FFC000"/>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Рис_3!$B$1:$D$1</c:f>
              <c:strCache>
                <c:ptCount val="3"/>
                <c:pt idx="0">
                  <c:v>Нижняя страта</c:v>
                </c:pt>
                <c:pt idx="1">
                  <c:v>Средняя страта</c:v>
                </c:pt>
                <c:pt idx="2">
                  <c:v>Верхняя страта</c:v>
                </c:pt>
              </c:strCache>
            </c:strRef>
          </c:cat>
          <c:val>
            <c:numRef>
              <c:f>Рис_3!$B$3:$D$3</c:f>
              <c:numCache>
                <c:formatCode>General</c:formatCode>
                <c:ptCount val="3"/>
                <c:pt idx="0">
                  <c:v>27.9</c:v>
                </c:pt>
                <c:pt idx="1">
                  <c:v>39</c:v>
                </c:pt>
                <c:pt idx="2">
                  <c:v>48.4</c:v>
                </c:pt>
              </c:numCache>
            </c:numRef>
          </c:val>
          <c:extLst>
            <c:ext xmlns:c16="http://schemas.microsoft.com/office/drawing/2014/chart" uri="{C3380CC4-5D6E-409C-BE32-E72D297353CC}">
              <c16:uniqueId val="{00000001-52DE-4B44-A5C6-860056553248}"/>
            </c:ext>
          </c:extLst>
        </c:ser>
        <c:ser>
          <c:idx val="2"/>
          <c:order val="2"/>
          <c:tx>
            <c:strRef>
              <c:f>Рис_3!$A$4</c:f>
              <c:strCache>
                <c:ptCount val="1"/>
                <c:pt idx="0">
                  <c:v>Планируют на 3 и более лет, а потом корректируют свои планы</c:v>
                </c:pt>
              </c:strCache>
            </c:strRef>
          </c:tx>
          <c:spPr>
            <a:solidFill>
              <a:srgbClr val="00B050"/>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Рис_3!$B$1:$D$1</c:f>
              <c:strCache>
                <c:ptCount val="3"/>
                <c:pt idx="0">
                  <c:v>Нижняя страта</c:v>
                </c:pt>
                <c:pt idx="1">
                  <c:v>Средняя страта</c:v>
                </c:pt>
                <c:pt idx="2">
                  <c:v>Верхняя страта</c:v>
                </c:pt>
              </c:strCache>
            </c:strRef>
          </c:cat>
          <c:val>
            <c:numRef>
              <c:f>Рис_3!$B$4:$D$4</c:f>
              <c:numCache>
                <c:formatCode>General</c:formatCode>
                <c:ptCount val="3"/>
                <c:pt idx="0">
                  <c:v>11.2</c:v>
                </c:pt>
                <c:pt idx="1">
                  <c:v>14.3</c:v>
                </c:pt>
                <c:pt idx="2">
                  <c:v>26.1</c:v>
                </c:pt>
              </c:numCache>
            </c:numRef>
          </c:val>
          <c:extLst>
            <c:ext xmlns:c16="http://schemas.microsoft.com/office/drawing/2014/chart" uri="{C3380CC4-5D6E-409C-BE32-E72D297353CC}">
              <c16:uniqueId val="{00000002-52DE-4B44-A5C6-860056553248}"/>
            </c:ext>
          </c:extLst>
        </c:ser>
        <c:dLbls>
          <c:showLegendKey val="0"/>
          <c:showVal val="0"/>
          <c:showCatName val="0"/>
          <c:showSerName val="0"/>
          <c:showPercent val="0"/>
          <c:showBubbleSize val="0"/>
        </c:dLbls>
        <c:gapWidth val="150"/>
        <c:overlap val="100"/>
        <c:axId val="646866256"/>
        <c:axId val="646865928"/>
      </c:barChart>
      <c:catAx>
        <c:axId val="646866256"/>
        <c:scaling>
          <c:orientation val="minMax"/>
        </c:scaling>
        <c:delete val="0"/>
        <c:axPos val="l"/>
        <c:numFmt formatCode="General" sourceLinked="1"/>
        <c:majorTickMark val="none"/>
        <c:minorTickMark val="none"/>
        <c:tickLblPos val="nextTo"/>
        <c:spPr>
          <a:noFill/>
          <a:ln w="9525" cap="flat" cmpd="sng" algn="ctr">
            <a:solidFill>
              <a:schemeClr val="tx1">
                <a:lumMod val="95000"/>
                <a:lumOff val="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crossAx val="646865928"/>
        <c:crosses val="autoZero"/>
        <c:auto val="1"/>
        <c:lblAlgn val="ctr"/>
        <c:lblOffset val="100"/>
        <c:noMultiLvlLbl val="0"/>
      </c:catAx>
      <c:valAx>
        <c:axId val="646865928"/>
        <c:scaling>
          <c:orientation val="minMax"/>
        </c:scaling>
        <c:delete val="1"/>
        <c:axPos val="b"/>
        <c:numFmt formatCode="General" sourceLinked="1"/>
        <c:majorTickMark val="none"/>
        <c:minorTickMark val="none"/>
        <c:tickLblPos val="nextTo"/>
        <c:crossAx val="646866256"/>
        <c:crosses val="autoZero"/>
        <c:crossBetween val="between"/>
      </c:valAx>
      <c:spPr>
        <a:noFill/>
        <a:ln>
          <a:noFill/>
        </a:ln>
        <a:effectLst/>
      </c:spPr>
    </c:plotArea>
    <c:legend>
      <c:legendPos val="b"/>
      <c:layout>
        <c:manualLayout>
          <c:xMode val="edge"/>
          <c:yMode val="edge"/>
          <c:x val="0.20841347805800803"/>
          <c:y val="0.70777201605875906"/>
          <c:w val="0.68193280502316633"/>
          <c:h val="0.2579128566893107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legend>
    <c:plotVisOnly val="1"/>
    <c:dispBlanksAs val="gap"/>
    <c:showDLblsOverMax val="0"/>
  </c:chart>
  <c:spPr>
    <a:noFill/>
    <a:ln>
      <a:noFill/>
    </a:ln>
    <a:effectLst/>
  </c:spPr>
  <c:txPr>
    <a:bodyPr/>
    <a:lstStyle/>
    <a:p>
      <a:pPr>
        <a:defRPr>
          <a:solidFill>
            <a:schemeClr val="tx1">
              <a:lumMod val="95000"/>
              <a:lumOff val="5000"/>
            </a:schemeClr>
          </a:solidFill>
          <a:latin typeface="Arial" panose="020B0604020202020204" pitchFamily="34" charset="0"/>
          <a:cs typeface="Arial" panose="020B0604020202020204" pitchFamily="34" charset="0"/>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Рис_4!$B$1</c:f>
              <c:strCache>
                <c:ptCount val="1"/>
                <c:pt idx="0">
                  <c:v>Нижняя страта</c:v>
                </c:pt>
              </c:strCache>
            </c:strRef>
          </c:tx>
          <c:spPr>
            <a:solidFill>
              <a:srgbClr val="FF6161"/>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Рис_4!$A$2:$A$4</c:f>
              <c:strCache>
                <c:ptCount val="3"/>
                <c:pt idx="0">
                  <c:v>Среди имеющих родителей с высшим образованием</c:v>
                </c:pt>
                <c:pt idx="1">
                  <c:v>В стратах в целом</c:v>
                </c:pt>
                <c:pt idx="2">
                  <c:v>Среди молодежи до 30 лет</c:v>
                </c:pt>
              </c:strCache>
            </c:strRef>
          </c:cat>
          <c:val>
            <c:numRef>
              <c:f>Рис_4!$B$2:$B$4</c:f>
              <c:numCache>
                <c:formatCode>General</c:formatCode>
                <c:ptCount val="3"/>
                <c:pt idx="0">
                  <c:v>29.2</c:v>
                </c:pt>
                <c:pt idx="1">
                  <c:v>34.9</c:v>
                </c:pt>
                <c:pt idx="2">
                  <c:v>42.6</c:v>
                </c:pt>
              </c:numCache>
            </c:numRef>
          </c:val>
          <c:extLst>
            <c:ext xmlns:c16="http://schemas.microsoft.com/office/drawing/2014/chart" uri="{C3380CC4-5D6E-409C-BE32-E72D297353CC}">
              <c16:uniqueId val="{00000000-6443-4A1B-98AD-2EE3434889BA}"/>
            </c:ext>
          </c:extLst>
        </c:ser>
        <c:ser>
          <c:idx val="1"/>
          <c:order val="1"/>
          <c:tx>
            <c:strRef>
              <c:f>Рис_4!$C$1</c:f>
              <c:strCache>
                <c:ptCount val="1"/>
                <c:pt idx="0">
                  <c:v>Средняя страта</c:v>
                </c:pt>
              </c:strCache>
            </c:strRef>
          </c:tx>
          <c:spPr>
            <a:solidFill>
              <a:srgbClr val="FFC000"/>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Рис_4!$A$2:$A$4</c:f>
              <c:strCache>
                <c:ptCount val="3"/>
                <c:pt idx="0">
                  <c:v>Среди имеющих родителей с высшим образованием</c:v>
                </c:pt>
                <c:pt idx="1">
                  <c:v>В стратах в целом</c:v>
                </c:pt>
                <c:pt idx="2">
                  <c:v>Среди молодежи до 30 лет</c:v>
                </c:pt>
              </c:strCache>
            </c:strRef>
          </c:cat>
          <c:val>
            <c:numRef>
              <c:f>Рис_4!$C$2:$C$4</c:f>
              <c:numCache>
                <c:formatCode>General</c:formatCode>
                <c:ptCount val="3"/>
                <c:pt idx="0">
                  <c:v>50.3</c:v>
                </c:pt>
                <c:pt idx="1">
                  <c:v>52.6</c:v>
                </c:pt>
                <c:pt idx="2">
                  <c:v>64</c:v>
                </c:pt>
              </c:numCache>
            </c:numRef>
          </c:val>
          <c:extLst>
            <c:ext xmlns:c16="http://schemas.microsoft.com/office/drawing/2014/chart" uri="{C3380CC4-5D6E-409C-BE32-E72D297353CC}">
              <c16:uniqueId val="{00000001-6443-4A1B-98AD-2EE3434889BA}"/>
            </c:ext>
          </c:extLst>
        </c:ser>
        <c:ser>
          <c:idx val="2"/>
          <c:order val="2"/>
          <c:tx>
            <c:strRef>
              <c:f>Рис_4!$D$1</c:f>
              <c:strCache>
                <c:ptCount val="1"/>
                <c:pt idx="0">
                  <c:v>Верхняя страта</c:v>
                </c:pt>
              </c:strCache>
            </c:strRef>
          </c:tx>
          <c:spPr>
            <a:solidFill>
              <a:srgbClr val="00B050"/>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Рис_4!$A$2:$A$4</c:f>
              <c:strCache>
                <c:ptCount val="3"/>
                <c:pt idx="0">
                  <c:v>Среди имеющих родителей с высшим образованием</c:v>
                </c:pt>
                <c:pt idx="1">
                  <c:v>В стратах в целом</c:v>
                </c:pt>
                <c:pt idx="2">
                  <c:v>Среди молодежи до 30 лет</c:v>
                </c:pt>
              </c:strCache>
            </c:strRef>
          </c:cat>
          <c:val>
            <c:numRef>
              <c:f>Рис_4!$D$2:$D$4</c:f>
              <c:numCache>
                <c:formatCode>General</c:formatCode>
                <c:ptCount val="3"/>
                <c:pt idx="0">
                  <c:v>85.2</c:v>
                </c:pt>
                <c:pt idx="1">
                  <c:v>76.3</c:v>
                </c:pt>
                <c:pt idx="2">
                  <c:v>78.900000000000006</c:v>
                </c:pt>
              </c:numCache>
            </c:numRef>
          </c:val>
          <c:extLst>
            <c:ext xmlns:c16="http://schemas.microsoft.com/office/drawing/2014/chart" uri="{C3380CC4-5D6E-409C-BE32-E72D297353CC}">
              <c16:uniqueId val="{00000002-6443-4A1B-98AD-2EE3434889BA}"/>
            </c:ext>
          </c:extLst>
        </c:ser>
        <c:dLbls>
          <c:showLegendKey val="0"/>
          <c:showVal val="0"/>
          <c:showCatName val="0"/>
          <c:showSerName val="0"/>
          <c:showPercent val="0"/>
          <c:showBubbleSize val="0"/>
        </c:dLbls>
        <c:gapWidth val="219"/>
        <c:overlap val="-27"/>
        <c:axId val="563980576"/>
        <c:axId val="563984840"/>
      </c:barChart>
      <c:catAx>
        <c:axId val="563980576"/>
        <c:scaling>
          <c:orientation val="minMax"/>
        </c:scaling>
        <c:delete val="0"/>
        <c:axPos val="b"/>
        <c:numFmt formatCode="General" sourceLinked="1"/>
        <c:majorTickMark val="none"/>
        <c:minorTickMark val="none"/>
        <c:tickLblPos val="nextTo"/>
        <c:spPr>
          <a:noFill/>
          <a:ln w="9525" cap="flat" cmpd="sng" algn="ctr">
            <a:solidFill>
              <a:schemeClr val="tx1">
                <a:lumMod val="95000"/>
                <a:lumOff val="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crossAx val="563984840"/>
        <c:crosses val="autoZero"/>
        <c:auto val="1"/>
        <c:lblAlgn val="ctr"/>
        <c:lblOffset val="100"/>
        <c:noMultiLvlLbl val="0"/>
      </c:catAx>
      <c:valAx>
        <c:axId val="563984840"/>
        <c:scaling>
          <c:orientation val="minMax"/>
        </c:scaling>
        <c:delete val="1"/>
        <c:axPos val="l"/>
        <c:numFmt formatCode="General" sourceLinked="1"/>
        <c:majorTickMark val="none"/>
        <c:minorTickMark val="none"/>
        <c:tickLblPos val="nextTo"/>
        <c:crossAx val="563980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legend>
    <c:plotVisOnly val="1"/>
    <c:dispBlanksAs val="gap"/>
    <c:showDLblsOverMax val="0"/>
  </c:chart>
  <c:spPr>
    <a:noFill/>
    <a:ln>
      <a:noFill/>
    </a:ln>
    <a:effectLst/>
  </c:spPr>
  <c:txPr>
    <a:bodyPr/>
    <a:lstStyle/>
    <a:p>
      <a:pPr>
        <a:defRPr sz="1600">
          <a:solidFill>
            <a:schemeClr val="tx1">
              <a:lumMod val="95000"/>
              <a:lumOff val="5000"/>
            </a:schemeClr>
          </a:solidFill>
          <a:latin typeface="Arial" panose="020B0604020202020204" pitchFamily="34" charset="0"/>
          <a:cs typeface="Arial" panose="020B0604020202020204" pitchFamily="34" charset="0"/>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Лист1!$A$2</c:f>
              <c:strCache>
                <c:ptCount val="1"/>
                <c:pt idx="0">
                  <c:v>Выделяться среди других лучше, чем жить, как все</c:v>
                </c:pt>
              </c:strCache>
            </c:strRef>
          </c:tx>
          <c:spPr>
            <a:solidFill>
              <a:srgbClr val="00B050"/>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Нижняя страта</c:v>
                </c:pt>
                <c:pt idx="1">
                  <c:v>Средняя страта</c:v>
                </c:pt>
                <c:pt idx="2">
                  <c:v>Верхняя страта</c:v>
                </c:pt>
              </c:strCache>
            </c:strRef>
          </c:cat>
          <c:val>
            <c:numRef>
              <c:f>Лист1!$B$2:$D$2</c:f>
              <c:numCache>
                <c:formatCode>0.0</c:formatCode>
                <c:ptCount val="3"/>
                <c:pt idx="0">
                  <c:v>30</c:v>
                </c:pt>
                <c:pt idx="1">
                  <c:v>39.1</c:v>
                </c:pt>
                <c:pt idx="2">
                  <c:v>54.8</c:v>
                </c:pt>
              </c:numCache>
            </c:numRef>
          </c:val>
          <c:extLst>
            <c:ext xmlns:c16="http://schemas.microsoft.com/office/drawing/2014/chart" uri="{C3380CC4-5D6E-409C-BE32-E72D297353CC}">
              <c16:uniqueId val="{00000000-7DCA-409D-BACE-8F5B9131578F}"/>
            </c:ext>
          </c:extLst>
        </c:ser>
        <c:ser>
          <c:idx val="1"/>
          <c:order val="1"/>
          <c:tx>
            <c:strRef>
              <c:f>Лист1!$A$3</c:f>
              <c:strCache>
                <c:ptCount val="1"/>
                <c:pt idx="0">
                  <c:v>Жить, как все, лучше, чем выделяться среди других</c:v>
                </c:pt>
              </c:strCache>
            </c:strRef>
          </c:tx>
          <c:spPr>
            <a:solidFill>
              <a:srgbClr val="FFC000"/>
            </a:solidFill>
            <a:ln>
              <a:solidFill>
                <a:schemeClr val="tx1">
                  <a:lumMod val="95000"/>
                  <a:lumOff val="5000"/>
                </a:schemeClr>
              </a:solid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DCA-409D-BACE-8F5B9131578F}"/>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DCA-409D-BACE-8F5B9131578F}"/>
                </c:ext>
              </c:extLst>
            </c:dLbl>
            <c:dLbl>
              <c:idx val="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DCA-409D-BACE-8F5B9131578F}"/>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Лист1!$B$1:$D$1</c:f>
              <c:strCache>
                <c:ptCount val="3"/>
                <c:pt idx="0">
                  <c:v>Нижняя страта</c:v>
                </c:pt>
                <c:pt idx="1">
                  <c:v>Средняя страта</c:v>
                </c:pt>
                <c:pt idx="2">
                  <c:v>Верхняя страта</c:v>
                </c:pt>
              </c:strCache>
            </c:strRef>
          </c:cat>
          <c:val>
            <c:numRef>
              <c:f>Лист1!$B$3:$D$3</c:f>
              <c:numCache>
                <c:formatCode>0.0</c:formatCode>
                <c:ptCount val="3"/>
                <c:pt idx="0">
                  <c:v>70</c:v>
                </c:pt>
                <c:pt idx="1">
                  <c:v>60.9</c:v>
                </c:pt>
                <c:pt idx="2">
                  <c:v>45.2</c:v>
                </c:pt>
              </c:numCache>
            </c:numRef>
          </c:val>
          <c:extLst>
            <c:ext xmlns:c16="http://schemas.microsoft.com/office/drawing/2014/chart" uri="{C3380CC4-5D6E-409C-BE32-E72D297353CC}">
              <c16:uniqueId val="{00000004-7DCA-409D-BACE-8F5B9131578F}"/>
            </c:ext>
          </c:extLst>
        </c:ser>
        <c:dLbls>
          <c:showLegendKey val="0"/>
          <c:showVal val="0"/>
          <c:showCatName val="0"/>
          <c:showSerName val="0"/>
          <c:showPercent val="0"/>
          <c:showBubbleSize val="0"/>
        </c:dLbls>
        <c:gapWidth val="150"/>
        <c:overlap val="100"/>
        <c:axId val="478909800"/>
        <c:axId val="478900288"/>
      </c:barChart>
      <c:catAx>
        <c:axId val="47890980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crossAx val="478900288"/>
        <c:crosses val="autoZero"/>
        <c:auto val="1"/>
        <c:lblAlgn val="ctr"/>
        <c:lblOffset val="100"/>
        <c:noMultiLvlLbl val="0"/>
      </c:catAx>
      <c:valAx>
        <c:axId val="478900288"/>
        <c:scaling>
          <c:orientation val="minMax"/>
          <c:max val="105"/>
        </c:scaling>
        <c:delete val="1"/>
        <c:axPos val="b"/>
        <c:numFmt formatCode="0.0" sourceLinked="1"/>
        <c:majorTickMark val="none"/>
        <c:minorTickMark val="none"/>
        <c:tickLblPos val="nextTo"/>
        <c:crossAx val="478909800"/>
        <c:crosses val="autoZero"/>
        <c:crossBetween val="between"/>
      </c:valAx>
      <c:spPr>
        <a:noFill/>
        <a:ln>
          <a:noFill/>
        </a:ln>
        <a:effectLst/>
      </c:spPr>
    </c:plotArea>
    <c:legend>
      <c:legendPos val="b"/>
      <c:layout>
        <c:manualLayout>
          <c:xMode val="edge"/>
          <c:yMode val="edge"/>
          <c:x val="2.6533369415410311E-2"/>
          <c:y val="0.83983814523184597"/>
          <c:w val="0.97315031813282005"/>
          <c:h val="0.1416433362496354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ru-RU"/>
        </a:p>
      </c:txPr>
    </c:legend>
    <c:plotVisOnly val="1"/>
    <c:dispBlanksAs val="gap"/>
    <c:showDLblsOverMax val="0"/>
  </c:chart>
  <c:spPr>
    <a:noFill/>
    <a:ln>
      <a:noFill/>
    </a:ln>
    <a:effectLst/>
  </c:spPr>
  <c:txPr>
    <a:bodyPr/>
    <a:lstStyle/>
    <a:p>
      <a:pPr>
        <a:defRPr>
          <a:solidFill>
            <a:schemeClr val="tx1">
              <a:lumMod val="95000"/>
              <a:lumOff val="5000"/>
            </a:schemeClr>
          </a:solidFill>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3704027230971126"/>
          <c:y val="2.0061728395061727E-2"/>
          <c:w val="0.53761253650534158"/>
          <c:h val="0.88020778652668419"/>
        </c:manualLayout>
      </c:layout>
      <c:barChart>
        <c:barDir val="bar"/>
        <c:grouping val="clustered"/>
        <c:varyColors val="0"/>
        <c:ser>
          <c:idx val="0"/>
          <c:order val="0"/>
          <c:tx>
            <c:strRef>
              <c:f>Рис_5!$B$1</c:f>
              <c:strCache>
                <c:ptCount val="1"/>
                <c:pt idx="0">
                  <c:v>Нижняя страта</c:v>
                </c:pt>
              </c:strCache>
            </c:strRef>
          </c:tx>
          <c:spPr>
            <a:solidFill>
              <a:srgbClr val="FF6161"/>
            </a:solidFill>
            <a:ln>
              <a:solidFill>
                <a:schemeClr val="tx1"/>
              </a:solidFill>
            </a:ln>
            <a:effectLst/>
          </c:spPr>
          <c:invertIfNegative val="0"/>
          <c:dLbls>
            <c:numFmt formatCode="#,##0.0" sourceLinked="0"/>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Рис_5!$A$2:$A$9</c:f>
              <c:strCache>
                <c:ptCount val="8"/>
                <c:pt idx="0">
                  <c:v>Ситуация в их регионе</c:v>
                </c:pt>
                <c:pt idx="1">
                  <c:v>Нормальная, спокойная</c:v>
                </c:pt>
                <c:pt idx="2">
                  <c:v>Напряженная, кризисная</c:v>
                </c:pt>
                <c:pt idx="3">
                  <c:v>Катастрофическая</c:v>
                </c:pt>
                <c:pt idx="4">
                  <c:v>Ситуация в их населенном пункте</c:v>
                </c:pt>
                <c:pt idx="5">
                  <c:v>Нормальная, спокойная</c:v>
                </c:pt>
                <c:pt idx="6">
                  <c:v>Напряженная, кризисная</c:v>
                </c:pt>
                <c:pt idx="7">
                  <c:v>Катастрофическая</c:v>
                </c:pt>
              </c:strCache>
            </c:strRef>
          </c:cat>
          <c:val>
            <c:numRef>
              <c:f>Рис_5!$B$2:$B$9</c:f>
              <c:numCache>
                <c:formatCode>General</c:formatCode>
                <c:ptCount val="8"/>
                <c:pt idx="1">
                  <c:v>43</c:v>
                </c:pt>
                <c:pt idx="2">
                  <c:v>47.7</c:v>
                </c:pt>
                <c:pt idx="3">
                  <c:v>8.9</c:v>
                </c:pt>
                <c:pt idx="5">
                  <c:v>49.2</c:v>
                </c:pt>
                <c:pt idx="6">
                  <c:v>39.299999999999997</c:v>
                </c:pt>
                <c:pt idx="7">
                  <c:v>11.5</c:v>
                </c:pt>
              </c:numCache>
            </c:numRef>
          </c:val>
          <c:extLst>
            <c:ext xmlns:c16="http://schemas.microsoft.com/office/drawing/2014/chart" uri="{C3380CC4-5D6E-409C-BE32-E72D297353CC}">
              <c16:uniqueId val="{00000000-418E-4955-AED4-05D28ADFEF4A}"/>
            </c:ext>
          </c:extLst>
        </c:ser>
        <c:ser>
          <c:idx val="1"/>
          <c:order val="1"/>
          <c:tx>
            <c:strRef>
              <c:f>Рис_5!$C$1</c:f>
              <c:strCache>
                <c:ptCount val="1"/>
                <c:pt idx="0">
                  <c:v>Средняя страта</c:v>
                </c:pt>
              </c:strCache>
            </c:strRef>
          </c:tx>
          <c:spPr>
            <a:solidFill>
              <a:srgbClr val="FFC000"/>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Рис_5!$A$2:$A$9</c:f>
              <c:strCache>
                <c:ptCount val="8"/>
                <c:pt idx="0">
                  <c:v>Ситуация в их регионе</c:v>
                </c:pt>
                <c:pt idx="1">
                  <c:v>Нормальная, спокойная</c:v>
                </c:pt>
                <c:pt idx="2">
                  <c:v>Напряженная, кризисная</c:v>
                </c:pt>
                <c:pt idx="3">
                  <c:v>Катастрофическая</c:v>
                </c:pt>
                <c:pt idx="4">
                  <c:v>Ситуация в их населенном пункте</c:v>
                </c:pt>
                <c:pt idx="5">
                  <c:v>Нормальная, спокойная</c:v>
                </c:pt>
                <c:pt idx="6">
                  <c:v>Напряженная, кризисная</c:v>
                </c:pt>
                <c:pt idx="7">
                  <c:v>Катастрофическая</c:v>
                </c:pt>
              </c:strCache>
            </c:strRef>
          </c:cat>
          <c:val>
            <c:numRef>
              <c:f>Рис_5!$C$2:$C$9</c:f>
              <c:numCache>
                <c:formatCode>General</c:formatCode>
                <c:ptCount val="8"/>
                <c:pt idx="1">
                  <c:v>55.6</c:v>
                </c:pt>
                <c:pt idx="2">
                  <c:v>38.799999999999997</c:v>
                </c:pt>
                <c:pt idx="3">
                  <c:v>5.6</c:v>
                </c:pt>
                <c:pt idx="5">
                  <c:v>61.7</c:v>
                </c:pt>
                <c:pt idx="6">
                  <c:v>31.8</c:v>
                </c:pt>
                <c:pt idx="7">
                  <c:v>6.5</c:v>
                </c:pt>
              </c:numCache>
            </c:numRef>
          </c:val>
          <c:extLst>
            <c:ext xmlns:c16="http://schemas.microsoft.com/office/drawing/2014/chart" uri="{C3380CC4-5D6E-409C-BE32-E72D297353CC}">
              <c16:uniqueId val="{00000001-418E-4955-AED4-05D28ADFEF4A}"/>
            </c:ext>
          </c:extLst>
        </c:ser>
        <c:ser>
          <c:idx val="2"/>
          <c:order val="2"/>
          <c:tx>
            <c:strRef>
              <c:f>Рис_5!$D$1</c:f>
              <c:strCache>
                <c:ptCount val="1"/>
                <c:pt idx="0">
                  <c:v>Верхняя страта</c:v>
                </c:pt>
              </c:strCache>
            </c:strRef>
          </c:tx>
          <c:spPr>
            <a:solidFill>
              <a:srgbClr val="00B050"/>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Рис_5!$A$2:$A$9</c:f>
              <c:strCache>
                <c:ptCount val="8"/>
                <c:pt idx="0">
                  <c:v>Ситуация в их регионе</c:v>
                </c:pt>
                <c:pt idx="1">
                  <c:v>Нормальная, спокойная</c:v>
                </c:pt>
                <c:pt idx="2">
                  <c:v>Напряженная, кризисная</c:v>
                </c:pt>
                <c:pt idx="3">
                  <c:v>Катастрофическая</c:v>
                </c:pt>
                <c:pt idx="4">
                  <c:v>Ситуация в их населенном пункте</c:v>
                </c:pt>
                <c:pt idx="5">
                  <c:v>Нормальная, спокойная</c:v>
                </c:pt>
                <c:pt idx="6">
                  <c:v>Напряженная, кризисная</c:v>
                </c:pt>
                <c:pt idx="7">
                  <c:v>Катастрофическая</c:v>
                </c:pt>
              </c:strCache>
            </c:strRef>
          </c:cat>
          <c:val>
            <c:numRef>
              <c:f>Рис_5!$D$2:$D$9</c:f>
              <c:numCache>
                <c:formatCode>General</c:formatCode>
                <c:ptCount val="8"/>
                <c:pt idx="1">
                  <c:v>69.099999999999994</c:v>
                </c:pt>
                <c:pt idx="2">
                  <c:v>28.1</c:v>
                </c:pt>
                <c:pt idx="3">
                  <c:v>2.7</c:v>
                </c:pt>
                <c:pt idx="5">
                  <c:v>74.5</c:v>
                </c:pt>
                <c:pt idx="6">
                  <c:v>21.9</c:v>
                </c:pt>
                <c:pt idx="7">
                  <c:v>3.6</c:v>
                </c:pt>
              </c:numCache>
            </c:numRef>
          </c:val>
          <c:extLst>
            <c:ext xmlns:c16="http://schemas.microsoft.com/office/drawing/2014/chart" uri="{C3380CC4-5D6E-409C-BE32-E72D297353CC}">
              <c16:uniqueId val="{00000002-418E-4955-AED4-05D28ADFEF4A}"/>
            </c:ext>
          </c:extLst>
        </c:ser>
        <c:dLbls>
          <c:showLegendKey val="0"/>
          <c:showVal val="0"/>
          <c:showCatName val="0"/>
          <c:showSerName val="0"/>
          <c:showPercent val="0"/>
          <c:showBubbleSize val="0"/>
        </c:dLbls>
        <c:gapWidth val="150"/>
        <c:axId val="474652960"/>
        <c:axId val="474653288"/>
      </c:barChart>
      <c:catAx>
        <c:axId val="474652960"/>
        <c:scaling>
          <c:orientation val="maxMin"/>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ru-RU"/>
          </a:p>
        </c:txPr>
        <c:crossAx val="474653288"/>
        <c:crosses val="autoZero"/>
        <c:auto val="1"/>
        <c:lblAlgn val="ctr"/>
        <c:lblOffset val="100"/>
        <c:noMultiLvlLbl val="0"/>
      </c:catAx>
      <c:valAx>
        <c:axId val="474653288"/>
        <c:scaling>
          <c:orientation val="minMax"/>
        </c:scaling>
        <c:delete val="1"/>
        <c:axPos val="t"/>
        <c:numFmt formatCode="General" sourceLinked="1"/>
        <c:majorTickMark val="none"/>
        <c:minorTickMark val="none"/>
        <c:tickLblPos val="nextTo"/>
        <c:crossAx val="474652960"/>
        <c:crosses val="autoZero"/>
        <c:crossBetween val="between"/>
      </c:valAx>
      <c:spPr>
        <a:noFill/>
        <a:ln>
          <a:noFill/>
        </a:ln>
        <a:effectLst/>
      </c:spPr>
    </c:plotArea>
    <c:legend>
      <c:legendPos val="b"/>
      <c:layout>
        <c:manualLayout>
          <c:xMode val="edge"/>
          <c:yMode val="edge"/>
          <c:x val="0.10243941382327211"/>
          <c:y val="0.91261519393409141"/>
          <c:w val="0.83401006124234478"/>
          <c:h val="7.812554680664916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ru-RU"/>
        </a:p>
      </c:txPr>
    </c:legend>
    <c:plotVisOnly val="1"/>
    <c:dispBlanksAs val="gap"/>
    <c:showDLblsOverMax val="0"/>
  </c:chart>
  <c:spPr>
    <a:noFill/>
    <a:ln>
      <a:noFill/>
    </a:ln>
    <a:effectLst/>
  </c:spPr>
  <c:txPr>
    <a:bodyPr/>
    <a:lstStyle/>
    <a:p>
      <a:pPr>
        <a:defRPr sz="1600">
          <a:latin typeface="Arial" panose="020B0604020202020204" pitchFamily="34" charset="0"/>
          <a:cs typeface="Arial" panose="020B0604020202020204" pitchFamily="34" charset="0"/>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87363"/>
          </a:xfrm>
          <a:prstGeom prst="rect">
            <a:avLst/>
          </a:prstGeom>
        </p:spPr>
        <p:txBody>
          <a:bodyPr vert="horz" lIns="91440" tIns="45720" rIns="91440" bIns="45720" rtlCol="0"/>
          <a:lstStyle>
            <a:lvl1pPr algn="l">
              <a:defRPr sz="1200" b="0" i="0">
                <a:latin typeface="Arial" charset="0"/>
              </a:defRPr>
            </a:lvl1pPr>
          </a:lstStyle>
          <a:p>
            <a:endParaRPr lang="ru-RU" dirty="0"/>
          </a:p>
        </p:txBody>
      </p:sp>
      <p:sp>
        <p:nvSpPr>
          <p:cNvPr id="3" name="Дата 2"/>
          <p:cNvSpPr>
            <a:spLocks noGrp="1"/>
          </p:cNvSpPr>
          <p:nvPr>
            <p:ph type="dt" idx="1"/>
          </p:nvPr>
        </p:nvSpPr>
        <p:spPr>
          <a:xfrm>
            <a:off x="3884613" y="0"/>
            <a:ext cx="2971800" cy="487363"/>
          </a:xfrm>
          <a:prstGeom prst="rect">
            <a:avLst/>
          </a:prstGeom>
        </p:spPr>
        <p:txBody>
          <a:bodyPr vert="horz" lIns="91440" tIns="45720" rIns="91440" bIns="45720" rtlCol="0"/>
          <a:lstStyle>
            <a:lvl1pPr algn="r">
              <a:defRPr sz="1200" b="0" i="0">
                <a:latin typeface="Arial" charset="0"/>
              </a:defRPr>
            </a:lvl1pPr>
          </a:lstStyle>
          <a:p>
            <a:fld id="{4D50BF67-000D-4066-A193-A66D94B8BB19}" type="datetimeFigureOut">
              <a:rPr lang="ru-RU" smtClean="0"/>
              <a:pPr/>
              <a:t>28.11.2019</a:t>
            </a:fld>
            <a:endParaRPr lang="ru-RU" dirty="0"/>
          </a:p>
        </p:txBody>
      </p:sp>
      <p:sp>
        <p:nvSpPr>
          <p:cNvPr id="4" name="Образ слайда 3"/>
          <p:cNvSpPr>
            <a:spLocks noGrp="1" noRot="1" noChangeAspect="1"/>
          </p:cNvSpPr>
          <p:nvPr>
            <p:ph type="sldImg" idx="2"/>
          </p:nvPr>
        </p:nvSpPr>
        <p:spPr>
          <a:xfrm>
            <a:off x="512763" y="1216025"/>
            <a:ext cx="5832475" cy="3281363"/>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679950"/>
            <a:ext cx="5486400" cy="3827463"/>
          </a:xfrm>
          <a:prstGeom prst="rect">
            <a:avLst/>
          </a:prstGeom>
        </p:spPr>
        <p:txBody>
          <a:bodyPr vert="horz" lIns="91440" tIns="45720" rIns="91440" bIns="45720" rtlCol="0"/>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6" name="Нижний колонтитул 5"/>
          <p:cNvSpPr>
            <a:spLocks noGrp="1"/>
          </p:cNvSpPr>
          <p:nvPr>
            <p:ph type="ftr" sz="quarter" idx="4"/>
          </p:nvPr>
        </p:nvSpPr>
        <p:spPr>
          <a:xfrm>
            <a:off x="0" y="9236075"/>
            <a:ext cx="2971800" cy="487363"/>
          </a:xfrm>
          <a:prstGeom prst="rect">
            <a:avLst/>
          </a:prstGeom>
        </p:spPr>
        <p:txBody>
          <a:bodyPr vert="horz" lIns="91440" tIns="45720" rIns="91440" bIns="45720" rtlCol="0" anchor="b"/>
          <a:lstStyle>
            <a:lvl1pPr algn="l">
              <a:defRPr sz="1200" b="0" i="0">
                <a:latin typeface="Arial" charset="0"/>
              </a:defRPr>
            </a:lvl1pPr>
          </a:lstStyle>
          <a:p>
            <a:endParaRPr lang="ru-RU" dirty="0"/>
          </a:p>
        </p:txBody>
      </p:sp>
      <p:sp>
        <p:nvSpPr>
          <p:cNvPr id="7" name="Номер слайда 6"/>
          <p:cNvSpPr>
            <a:spLocks noGrp="1"/>
          </p:cNvSpPr>
          <p:nvPr>
            <p:ph type="sldNum" sz="quarter" idx="5"/>
          </p:nvPr>
        </p:nvSpPr>
        <p:spPr>
          <a:xfrm>
            <a:off x="3884613" y="9236075"/>
            <a:ext cx="2971800" cy="487363"/>
          </a:xfrm>
          <a:prstGeom prst="rect">
            <a:avLst/>
          </a:prstGeom>
        </p:spPr>
        <p:txBody>
          <a:bodyPr vert="horz" lIns="91440" tIns="45720" rIns="91440" bIns="45720" rtlCol="0" anchor="b"/>
          <a:lstStyle>
            <a:lvl1pPr algn="r">
              <a:defRPr sz="1200" b="0" i="0">
                <a:latin typeface="Arial" charset="0"/>
              </a:defRPr>
            </a:lvl1pPr>
          </a:lstStyle>
          <a:p>
            <a:fld id="{2E7EBC5F-EEDD-4830-AC96-13953D0A30EC}" type="slidenum">
              <a:rPr lang="ru-RU" smtClean="0"/>
              <a:pPr/>
              <a:t>‹#›</a:t>
            </a:fld>
            <a:endParaRPr lang="ru-RU" dirty="0"/>
          </a:p>
        </p:txBody>
      </p:sp>
    </p:spTree>
    <p:extLst>
      <p:ext uri="{BB962C8B-B14F-4D97-AF65-F5344CB8AC3E}">
        <p14:creationId xmlns:p14="http://schemas.microsoft.com/office/powerpoint/2010/main" val="3597837449"/>
      </p:ext>
    </p:extLst>
  </p:cSld>
  <p:clrMap bg1="lt1" tx1="dk1" bg2="lt2" tx2="dk2" accent1="accent1" accent2="accent2" accent3="accent3" accent4="accent4" accent5="accent5" accent6="accent6" hlink="hlink" folHlink="folHlink"/>
  <p:notesStyle>
    <a:lvl1pPr marL="0" algn="l" defTabSz="914332" rtl="0" eaLnBrk="1" latinLnBrk="0" hangingPunct="1">
      <a:defRPr sz="1200" b="0" i="0" kern="1200">
        <a:solidFill>
          <a:schemeClr val="tx1"/>
        </a:solidFill>
        <a:latin typeface="Arial" charset="0"/>
        <a:ea typeface="+mn-ea"/>
        <a:cs typeface="+mn-cs"/>
      </a:defRPr>
    </a:lvl1pPr>
    <a:lvl2pPr marL="457167" algn="l" defTabSz="914332" rtl="0" eaLnBrk="1" latinLnBrk="0" hangingPunct="1">
      <a:defRPr sz="1200" b="0" i="0" kern="1200">
        <a:solidFill>
          <a:schemeClr val="tx1"/>
        </a:solidFill>
        <a:latin typeface="Arial" charset="0"/>
        <a:ea typeface="+mn-ea"/>
        <a:cs typeface="+mn-cs"/>
      </a:defRPr>
    </a:lvl2pPr>
    <a:lvl3pPr marL="914332" algn="l" defTabSz="914332" rtl="0" eaLnBrk="1" latinLnBrk="0" hangingPunct="1">
      <a:defRPr sz="1200" b="0" i="0" kern="1200">
        <a:solidFill>
          <a:schemeClr val="tx1"/>
        </a:solidFill>
        <a:latin typeface="Arial" charset="0"/>
        <a:ea typeface="+mn-ea"/>
        <a:cs typeface="+mn-cs"/>
      </a:defRPr>
    </a:lvl3pPr>
    <a:lvl4pPr marL="1371498" algn="l" defTabSz="914332" rtl="0" eaLnBrk="1" latinLnBrk="0" hangingPunct="1">
      <a:defRPr sz="1200" b="0" i="0" kern="1200">
        <a:solidFill>
          <a:schemeClr val="tx1"/>
        </a:solidFill>
        <a:latin typeface="Arial" charset="0"/>
        <a:ea typeface="+mn-ea"/>
        <a:cs typeface="+mn-cs"/>
      </a:defRPr>
    </a:lvl4pPr>
    <a:lvl5pPr marL="1828664" algn="l" defTabSz="914332" rtl="0" eaLnBrk="1" latinLnBrk="0" hangingPunct="1">
      <a:defRPr sz="1200" b="0" i="0" kern="1200">
        <a:solidFill>
          <a:schemeClr val="tx1"/>
        </a:solidFill>
        <a:latin typeface="Arial" charset="0"/>
        <a:ea typeface="+mn-ea"/>
        <a:cs typeface="+mn-cs"/>
      </a:defRPr>
    </a:lvl5pPr>
    <a:lvl6pPr marL="2285830" algn="l" defTabSz="914332" rtl="0" eaLnBrk="1" latinLnBrk="0" hangingPunct="1">
      <a:defRPr sz="1200" kern="1200">
        <a:solidFill>
          <a:schemeClr val="tx1"/>
        </a:solidFill>
        <a:latin typeface="+mn-lt"/>
        <a:ea typeface="+mn-ea"/>
        <a:cs typeface="+mn-cs"/>
      </a:defRPr>
    </a:lvl6pPr>
    <a:lvl7pPr marL="2742994" algn="l" defTabSz="914332" rtl="0" eaLnBrk="1" latinLnBrk="0" hangingPunct="1">
      <a:defRPr sz="1200" kern="1200">
        <a:solidFill>
          <a:schemeClr val="tx1"/>
        </a:solidFill>
        <a:latin typeface="+mn-lt"/>
        <a:ea typeface="+mn-ea"/>
        <a:cs typeface="+mn-cs"/>
      </a:defRPr>
    </a:lvl7pPr>
    <a:lvl8pPr marL="3200160" algn="l" defTabSz="914332" rtl="0" eaLnBrk="1" latinLnBrk="0" hangingPunct="1">
      <a:defRPr sz="1200" kern="1200">
        <a:solidFill>
          <a:schemeClr val="tx1"/>
        </a:solidFill>
        <a:latin typeface="+mn-lt"/>
        <a:ea typeface="+mn-ea"/>
        <a:cs typeface="+mn-cs"/>
      </a:defRPr>
    </a:lvl8pPr>
    <a:lvl9pPr marL="3657327" algn="l" defTabSz="91433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2E7EBC5F-EEDD-4830-AC96-13953D0A30EC}" type="slidenum">
              <a:rPr lang="ru-RU" smtClean="0"/>
              <a:pPr/>
              <a:t>3</a:t>
            </a:fld>
            <a:endParaRPr lang="ru-RU" dirty="0"/>
          </a:p>
        </p:txBody>
      </p:sp>
    </p:spTree>
    <p:extLst>
      <p:ext uri="{BB962C8B-B14F-4D97-AF65-F5344CB8AC3E}">
        <p14:creationId xmlns:p14="http://schemas.microsoft.com/office/powerpoint/2010/main" val="2130208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a:solidFill>
                  <a:schemeClr val="tx1">
                    <a:lumMod val="95000"/>
                    <a:lumOff val="5000"/>
                  </a:schemeClr>
                </a:solidFill>
              </a:rPr>
              <a:t>Один из возможных вариантов выделения среднего класса в рамках социологических подходов – рассмотрение средней страты, т.е. людей, занимающих срединные позиции по их реальным жизненным шансам, возможностям, депривациям и рискам в наиболее значимых областях жизни. </a:t>
            </a:r>
            <a:endParaRPr lang="ru-RU" dirty="0"/>
          </a:p>
        </p:txBody>
      </p:sp>
      <p:sp>
        <p:nvSpPr>
          <p:cNvPr id="4" name="Номер слайда 3"/>
          <p:cNvSpPr>
            <a:spLocks noGrp="1"/>
          </p:cNvSpPr>
          <p:nvPr>
            <p:ph type="sldNum" sz="quarter" idx="5"/>
          </p:nvPr>
        </p:nvSpPr>
        <p:spPr/>
        <p:txBody>
          <a:bodyPr/>
          <a:lstStyle/>
          <a:p>
            <a:fld id="{2E7EBC5F-EEDD-4830-AC96-13953D0A30EC}" type="slidenum">
              <a:rPr lang="ru-RU" smtClean="0"/>
              <a:pPr/>
              <a:t>7</a:t>
            </a:fld>
            <a:endParaRPr lang="ru-RU" dirty="0"/>
          </a:p>
        </p:txBody>
      </p:sp>
    </p:spTree>
    <p:extLst>
      <p:ext uri="{BB962C8B-B14F-4D97-AF65-F5344CB8AC3E}">
        <p14:creationId xmlns:p14="http://schemas.microsoft.com/office/powerpoint/2010/main" val="441771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7"/>
          <p:cNvGrpSpPr>
            <a:grpSpLocks/>
          </p:cNvGrpSpPr>
          <p:nvPr/>
        </p:nvGrpSpPr>
        <p:grpSpPr bwMode="auto">
          <a:xfrm>
            <a:off x="304800" y="2889252"/>
            <a:ext cx="114808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defRPr/>
              </a:pPr>
              <a:endParaRPr lang="ru-RU" altLang="ru-RU" b="0" i="0" dirty="0">
                <a:latin typeface="Arial" charset="0"/>
              </a:endParaRPr>
            </a:p>
          </p:txBody>
        </p:sp>
        <p:sp>
          <p:nvSpPr>
            <p:cNvPr id="6" name="Rectangle 9"/>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defRPr/>
              </a:pPr>
              <a:endParaRPr lang="ru-RU" altLang="ru-RU" b="0" i="0" dirty="0">
                <a:latin typeface="Arial" charset="0"/>
              </a:endParaRPr>
            </a:p>
          </p:txBody>
        </p:sp>
        <p:sp>
          <p:nvSpPr>
            <p:cNvPr id="7" name="Rectangle 10"/>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eaLnBrk="1" hangingPunct="1">
                <a:defRPr/>
              </a:pPr>
              <a:endParaRPr lang="ru-RU" altLang="ru-RU" b="0" i="0" dirty="0">
                <a:latin typeface="Arial" charset="0"/>
              </a:endParaRPr>
            </a:p>
          </p:txBody>
        </p:sp>
      </p:grpSp>
      <p:sp>
        <p:nvSpPr>
          <p:cNvPr id="120834" name="Rectangle 2"/>
          <p:cNvSpPr>
            <a:spLocks noGrp="1" noChangeArrowheads="1"/>
          </p:cNvSpPr>
          <p:nvPr>
            <p:ph type="ctrTitle"/>
          </p:nvPr>
        </p:nvSpPr>
        <p:spPr>
          <a:xfrm>
            <a:off x="914400" y="685800"/>
            <a:ext cx="10363200" cy="2127251"/>
          </a:xfrm>
        </p:spPr>
        <p:txBody>
          <a:bodyPr/>
          <a:lstStyle>
            <a:lvl1pPr algn="ctr">
              <a:defRPr sz="5900"/>
            </a:lvl1pPr>
          </a:lstStyle>
          <a:p>
            <a:r>
              <a:rPr lang="ru-RU"/>
              <a:t>Образец заголовка</a:t>
            </a:r>
          </a:p>
        </p:txBody>
      </p:sp>
      <p:sp>
        <p:nvSpPr>
          <p:cNvPr id="120835" name="Rectangle 3"/>
          <p:cNvSpPr>
            <a:spLocks noGrp="1" noChangeArrowheads="1"/>
          </p:cNvSpPr>
          <p:nvPr>
            <p:ph type="subTitle" idx="1"/>
          </p:nvPr>
        </p:nvSpPr>
        <p:spPr>
          <a:xfrm>
            <a:off x="1828800" y="3270251"/>
            <a:ext cx="8534400" cy="2209800"/>
          </a:xfrm>
        </p:spPr>
        <p:txBody>
          <a:bodyPr/>
          <a:lstStyle>
            <a:lvl1pPr marL="0" indent="0" algn="ctr">
              <a:buFont typeface="Wingdings" pitchFamily="2" charset="2"/>
              <a:buNone/>
              <a:defRPr sz="3100"/>
            </a:lvl1pPr>
          </a:lstStyle>
          <a:p>
            <a:r>
              <a:rPr lang="ru-RU"/>
              <a:t>Образец подзаголовка</a:t>
            </a:r>
          </a:p>
        </p:txBody>
      </p:sp>
      <p:sp>
        <p:nvSpPr>
          <p:cNvPr id="8" name="Rectangle 4"/>
          <p:cNvSpPr>
            <a:spLocks noGrp="1" noChangeArrowheads="1"/>
          </p:cNvSpPr>
          <p:nvPr>
            <p:ph type="dt" sz="half" idx="10"/>
          </p:nvPr>
        </p:nvSpPr>
        <p:spPr/>
        <p:txBody>
          <a:bodyPr/>
          <a:lstStyle>
            <a:lvl1pPr>
              <a:defRPr/>
            </a:lvl1pPr>
          </a:lstStyle>
          <a:p>
            <a:pPr>
              <a:defRPr/>
            </a:pPr>
            <a:endParaRPr lang="ru-RU"/>
          </a:p>
        </p:txBody>
      </p:sp>
      <p:sp>
        <p:nvSpPr>
          <p:cNvPr id="9" name="Rectangle 5"/>
          <p:cNvSpPr>
            <a:spLocks noGrp="1" noChangeArrowheads="1"/>
          </p:cNvSpPr>
          <p:nvPr>
            <p:ph type="ftr" sz="quarter" idx="11"/>
          </p:nvPr>
        </p:nvSpPr>
        <p:spPr/>
        <p:txBody>
          <a:bodyPr/>
          <a:lstStyle>
            <a:lvl1pPr>
              <a:defRPr/>
            </a:lvl1pPr>
          </a:lstStyle>
          <a:p>
            <a:pPr>
              <a:defRPr/>
            </a:pPr>
            <a:endParaRPr lang="ru-RU"/>
          </a:p>
        </p:txBody>
      </p:sp>
      <p:sp>
        <p:nvSpPr>
          <p:cNvPr id="10" name="Rectangle 6"/>
          <p:cNvSpPr>
            <a:spLocks noGrp="1" noChangeArrowheads="1"/>
          </p:cNvSpPr>
          <p:nvPr>
            <p:ph type="sldNum" sz="quarter" idx="12"/>
          </p:nvPr>
        </p:nvSpPr>
        <p:spPr/>
        <p:txBody>
          <a:bodyPr/>
          <a:lstStyle>
            <a:lvl1pPr>
              <a:defRPr/>
            </a:lvl1pPr>
          </a:lstStyle>
          <a:p>
            <a:fld id="{818394FC-0542-491D-B6D2-F06FA5B7AE7A}" type="slidenum">
              <a:rPr lang="ru-RU"/>
              <a:pPr/>
              <a:t>‹#›</a:t>
            </a:fld>
            <a:endParaRPr lang="ru-RU"/>
          </a:p>
        </p:txBody>
      </p:sp>
    </p:spTree>
    <p:extLst>
      <p:ext uri="{BB962C8B-B14F-4D97-AF65-F5344CB8AC3E}">
        <p14:creationId xmlns:p14="http://schemas.microsoft.com/office/powerpoint/2010/main" val="447952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22D6A331-F1C3-4053-8892-2A4D60B647E0}" type="slidenum">
              <a:rPr lang="ru-RU"/>
              <a:pPr/>
              <a:t>‹#›</a:t>
            </a:fld>
            <a:endParaRPr lang="ru-RU"/>
          </a:p>
        </p:txBody>
      </p:sp>
    </p:spTree>
    <p:extLst>
      <p:ext uri="{BB962C8B-B14F-4D97-AF65-F5344CB8AC3E}">
        <p14:creationId xmlns:p14="http://schemas.microsoft.com/office/powerpoint/2010/main" val="2112055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7813"/>
            <a:ext cx="2743200" cy="5853112"/>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09600" y="277813"/>
            <a:ext cx="8026400" cy="585311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45541CD3-5499-4151-8EF6-08229055F71A}" type="slidenum">
              <a:rPr lang="ru-RU"/>
              <a:pPr/>
              <a:t>‹#›</a:t>
            </a:fld>
            <a:endParaRPr lang="ru-RU"/>
          </a:p>
        </p:txBody>
      </p:sp>
    </p:spTree>
    <p:extLst>
      <p:ext uri="{BB962C8B-B14F-4D97-AF65-F5344CB8AC3E}">
        <p14:creationId xmlns:p14="http://schemas.microsoft.com/office/powerpoint/2010/main" val="2379723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7818"/>
            <a:ext cx="10972800" cy="1139825"/>
          </a:xfrm>
        </p:spPr>
        <p:txBody>
          <a:bodyPr/>
          <a:lstStyle/>
          <a:p>
            <a:r>
              <a:rPr lang="ru-RU"/>
              <a:t>Образец заголовка</a:t>
            </a:r>
          </a:p>
        </p:txBody>
      </p:sp>
      <p:sp>
        <p:nvSpPr>
          <p:cNvPr id="3" name="Таблица 2"/>
          <p:cNvSpPr>
            <a:spLocks noGrp="1"/>
          </p:cNvSpPr>
          <p:nvPr>
            <p:ph type="tbl" idx="1"/>
          </p:nvPr>
        </p:nvSpPr>
        <p:spPr>
          <a:xfrm>
            <a:off x="609600" y="1600204"/>
            <a:ext cx="10972800" cy="4530725"/>
          </a:xfrm>
        </p:spPr>
        <p:txBody>
          <a:bodyPr/>
          <a:lstStyle/>
          <a:p>
            <a:pPr lvl="0"/>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A4C0856E-D355-4D11-8C5F-EB2F39FA1201}" type="slidenum">
              <a:rPr lang="ru-RU"/>
              <a:pPr/>
              <a:t>‹#›</a:t>
            </a:fld>
            <a:endParaRPr lang="ru-RU"/>
          </a:p>
        </p:txBody>
      </p:sp>
    </p:spTree>
    <p:extLst>
      <p:ext uri="{BB962C8B-B14F-4D97-AF65-F5344CB8AC3E}">
        <p14:creationId xmlns:p14="http://schemas.microsoft.com/office/powerpoint/2010/main" val="3123116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10972800" cy="13716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5384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6197600" y="1981200"/>
            <a:ext cx="5384800" cy="3886200"/>
          </a:xfrm>
        </p:spPr>
        <p:txBody>
          <a:bodyPr/>
          <a:lstStyle/>
          <a:p>
            <a:pPr lvl="0"/>
            <a:endParaRPr lang="en-US" noProof="0"/>
          </a:p>
        </p:txBody>
      </p:sp>
      <p:sp>
        <p:nvSpPr>
          <p:cNvPr id="5" name="Rectangle 2"/>
          <p:cNvSpPr>
            <a:spLocks noGrp="1" noChangeArrowheads="1"/>
          </p:cNvSpPr>
          <p:nvPr>
            <p:ph type="ftr" sz="quarter" idx="10"/>
          </p:nvPr>
        </p:nvSpPr>
        <p:spPr/>
        <p:txBody>
          <a:bodyPr/>
          <a:lstStyle>
            <a:lvl1pPr>
              <a:defRPr/>
            </a:lvl1pPr>
          </a:lstStyle>
          <a:p>
            <a:pPr>
              <a:defRPr/>
            </a:pPr>
            <a:endParaRPr lang="ru-RU" altLang="ru-RU"/>
          </a:p>
        </p:txBody>
      </p:sp>
      <p:sp>
        <p:nvSpPr>
          <p:cNvPr id="6" name="Rectangle 3"/>
          <p:cNvSpPr>
            <a:spLocks noGrp="1" noChangeArrowheads="1"/>
          </p:cNvSpPr>
          <p:nvPr>
            <p:ph type="sldNum" sz="quarter" idx="11"/>
          </p:nvPr>
        </p:nvSpPr>
        <p:spPr/>
        <p:txBody>
          <a:bodyPr/>
          <a:lstStyle>
            <a:lvl1pPr>
              <a:defRPr/>
            </a:lvl1pPr>
          </a:lstStyle>
          <a:p>
            <a:pPr>
              <a:defRPr/>
            </a:pPr>
            <a:fld id="{AB09939F-BE59-6A44-82CC-D8AC0AA2B59F}" type="slidenum">
              <a:rPr lang="ru-RU" altLang="ru-RU"/>
              <a:pPr>
                <a:defRPr/>
              </a:pPr>
              <a:t>‹#›</a:t>
            </a:fld>
            <a:endParaRPr lang="ru-RU" altLang="ru-RU"/>
          </a:p>
        </p:txBody>
      </p:sp>
      <p:sp>
        <p:nvSpPr>
          <p:cNvPr id="7" name="Rectangle 16"/>
          <p:cNvSpPr>
            <a:spLocks noGrp="1" noChangeArrowheads="1"/>
          </p:cNvSpPr>
          <p:nvPr>
            <p:ph type="dt" sz="half" idx="12"/>
          </p:nvPr>
        </p:nvSpPr>
        <p:spPr/>
        <p:txBody>
          <a:bodyPr/>
          <a:lstStyle>
            <a:lvl1pPr>
              <a:defRPr/>
            </a:lvl1pPr>
          </a:lstStyle>
          <a:p>
            <a:pPr>
              <a:defRPr/>
            </a:pPr>
            <a:endParaRPr lang="ru-RU" altLang="ru-RU"/>
          </a:p>
        </p:txBody>
      </p:sp>
    </p:spTree>
    <p:extLst>
      <p:ext uri="{BB962C8B-B14F-4D97-AF65-F5344CB8AC3E}">
        <p14:creationId xmlns:p14="http://schemas.microsoft.com/office/powerpoint/2010/main" val="147092590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4F4CF3A5-3AA0-44BA-A295-156334B8626A}" type="slidenum">
              <a:rPr lang="ru-RU"/>
              <a:pPr/>
              <a:t>‹#›</a:t>
            </a:fld>
            <a:endParaRPr lang="ru-RU"/>
          </a:p>
        </p:txBody>
      </p:sp>
    </p:spTree>
    <p:extLst>
      <p:ext uri="{BB962C8B-B14F-4D97-AF65-F5344CB8AC3E}">
        <p14:creationId xmlns:p14="http://schemas.microsoft.com/office/powerpoint/2010/main" val="340125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lvl1pPr>
            <a:lvl2pPr marL="457167" indent="0">
              <a:buNone/>
              <a:defRPr sz="1900"/>
            </a:lvl2pPr>
            <a:lvl3pPr marL="914332" indent="0">
              <a:buNone/>
              <a:defRPr sz="1600"/>
            </a:lvl3pPr>
            <a:lvl4pPr marL="1371498" indent="0">
              <a:buNone/>
              <a:defRPr sz="1500"/>
            </a:lvl4pPr>
            <a:lvl5pPr marL="1828664" indent="0">
              <a:buNone/>
              <a:defRPr sz="1500"/>
            </a:lvl5pPr>
            <a:lvl6pPr marL="2285830" indent="0">
              <a:buNone/>
              <a:defRPr sz="1500"/>
            </a:lvl6pPr>
            <a:lvl7pPr marL="2742994" indent="0">
              <a:buNone/>
              <a:defRPr sz="1500"/>
            </a:lvl7pPr>
            <a:lvl8pPr marL="3200160" indent="0">
              <a:buNone/>
              <a:defRPr sz="1500"/>
            </a:lvl8pPr>
            <a:lvl9pPr marL="3657327" indent="0">
              <a:buNone/>
              <a:defRPr sz="15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fld id="{12A906E1-175C-4C4C-A7E5-F3DBB8361543}" type="slidenum">
              <a:rPr lang="ru-RU"/>
              <a:pPr/>
              <a:t>‹#›</a:t>
            </a:fld>
            <a:endParaRPr lang="ru-RU"/>
          </a:p>
        </p:txBody>
      </p:sp>
    </p:spTree>
    <p:extLst>
      <p:ext uri="{BB962C8B-B14F-4D97-AF65-F5344CB8AC3E}">
        <p14:creationId xmlns:p14="http://schemas.microsoft.com/office/powerpoint/2010/main" val="297168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09600" y="1600204"/>
            <a:ext cx="5384800" cy="4530725"/>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6197600" y="1600204"/>
            <a:ext cx="5384800" cy="4530725"/>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521DD73A-1FF0-495C-A7B2-96EB3E67D3FD}" type="slidenum">
              <a:rPr lang="ru-RU"/>
              <a:pPr/>
              <a:t>‹#›</a:t>
            </a:fld>
            <a:endParaRPr lang="ru-RU"/>
          </a:p>
        </p:txBody>
      </p:sp>
    </p:spTree>
    <p:extLst>
      <p:ext uri="{BB962C8B-B14F-4D97-AF65-F5344CB8AC3E}">
        <p14:creationId xmlns:p14="http://schemas.microsoft.com/office/powerpoint/2010/main" val="2555309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7"/>
            <a:ext cx="109728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609600" y="1535113"/>
            <a:ext cx="5386917" cy="639763"/>
          </a:xfrm>
        </p:spPr>
        <p:txBody>
          <a:bodyPr anchor="b"/>
          <a:lstStyle>
            <a:lvl1pPr marL="0" indent="0">
              <a:buNone/>
              <a:defRPr sz="2400" b="1"/>
            </a:lvl1pPr>
            <a:lvl2pPr marL="457167" indent="0">
              <a:buNone/>
              <a:defRPr sz="2000" b="1"/>
            </a:lvl2pPr>
            <a:lvl3pPr marL="914332" indent="0">
              <a:buNone/>
              <a:defRPr sz="19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ru-RU"/>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93372" y="1535113"/>
            <a:ext cx="5389033" cy="639763"/>
          </a:xfrm>
        </p:spPr>
        <p:txBody>
          <a:bodyPr anchor="b"/>
          <a:lstStyle>
            <a:lvl1pPr marL="0" indent="0">
              <a:buNone/>
              <a:defRPr sz="2400" b="1"/>
            </a:lvl1pPr>
            <a:lvl2pPr marL="457167" indent="0">
              <a:buNone/>
              <a:defRPr sz="2000" b="1"/>
            </a:lvl2pPr>
            <a:lvl3pPr marL="914332" indent="0">
              <a:buNone/>
              <a:defRPr sz="1900" b="1"/>
            </a:lvl3pPr>
            <a:lvl4pPr marL="1371498" indent="0">
              <a:buNone/>
              <a:defRPr sz="1600" b="1"/>
            </a:lvl4pPr>
            <a:lvl5pPr marL="1828664" indent="0">
              <a:buNone/>
              <a:defRPr sz="1600" b="1"/>
            </a:lvl5pPr>
            <a:lvl6pPr marL="2285830" indent="0">
              <a:buNone/>
              <a:defRPr sz="1600" b="1"/>
            </a:lvl6pPr>
            <a:lvl7pPr marL="2742994" indent="0">
              <a:buNone/>
              <a:defRPr sz="1600" b="1"/>
            </a:lvl7pPr>
            <a:lvl8pPr marL="3200160" indent="0">
              <a:buNone/>
              <a:defRPr sz="1600" b="1"/>
            </a:lvl8pPr>
            <a:lvl9pPr marL="3657327" indent="0">
              <a:buNone/>
              <a:defRPr sz="1600" b="1"/>
            </a:lvl9pPr>
          </a:lstStyle>
          <a:p>
            <a:pPr lvl="0"/>
            <a:r>
              <a:rPr lang="ru-RU"/>
              <a:t>Образец текста</a:t>
            </a:r>
          </a:p>
        </p:txBody>
      </p:sp>
      <p:sp>
        <p:nvSpPr>
          <p:cNvPr id="6" name="Содержимое 5"/>
          <p:cNvSpPr>
            <a:spLocks noGrp="1"/>
          </p:cNvSpPr>
          <p:nvPr>
            <p:ph sz="quarter" idx="4"/>
          </p:nvPr>
        </p:nvSpPr>
        <p:spPr>
          <a:xfrm>
            <a:off x="6193372" y="2174875"/>
            <a:ext cx="5389033" cy="39512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fld id="{B99DF657-6075-46F1-8A0F-78418481BB07}" type="slidenum">
              <a:rPr lang="ru-RU"/>
              <a:pPr/>
              <a:t>‹#›</a:t>
            </a:fld>
            <a:endParaRPr lang="ru-RU"/>
          </a:p>
        </p:txBody>
      </p:sp>
    </p:spTree>
    <p:extLst>
      <p:ext uri="{BB962C8B-B14F-4D97-AF65-F5344CB8AC3E}">
        <p14:creationId xmlns:p14="http://schemas.microsoft.com/office/powerpoint/2010/main" val="4293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fld id="{4688F329-AD85-4F5A-8581-FD4C2936B0FA}" type="slidenum">
              <a:rPr lang="ru-RU"/>
              <a:pPr/>
              <a:t>‹#›</a:t>
            </a:fld>
            <a:endParaRPr lang="ru-RU"/>
          </a:p>
        </p:txBody>
      </p:sp>
    </p:spTree>
    <p:extLst>
      <p:ext uri="{BB962C8B-B14F-4D97-AF65-F5344CB8AC3E}">
        <p14:creationId xmlns:p14="http://schemas.microsoft.com/office/powerpoint/2010/main" val="2518624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fld id="{5A6BD7B1-49A1-4221-9172-3D3E8C69157F}" type="slidenum">
              <a:rPr lang="ru-RU"/>
              <a:pPr/>
              <a:t>‹#›</a:t>
            </a:fld>
            <a:endParaRPr lang="ru-RU"/>
          </a:p>
        </p:txBody>
      </p:sp>
    </p:spTree>
    <p:extLst>
      <p:ext uri="{BB962C8B-B14F-4D97-AF65-F5344CB8AC3E}">
        <p14:creationId xmlns:p14="http://schemas.microsoft.com/office/powerpoint/2010/main" val="107442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3" y="273049"/>
            <a:ext cx="4011084" cy="1162051"/>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4766733" y="273056"/>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09603" y="1435104"/>
            <a:ext cx="4011084" cy="4691063"/>
          </a:xfrm>
        </p:spPr>
        <p:txBody>
          <a:bodyPr/>
          <a:lstStyle>
            <a:lvl1pPr marL="0" indent="0">
              <a:buNone/>
              <a:defRPr sz="1500"/>
            </a:lvl1pPr>
            <a:lvl2pPr marL="457167" indent="0">
              <a:buNone/>
              <a:defRPr sz="1200"/>
            </a:lvl2pPr>
            <a:lvl3pPr marL="914332" indent="0">
              <a:buNone/>
              <a:defRPr sz="11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303D5489-6C9A-46E4-9206-62B32622766F}" type="slidenum">
              <a:rPr lang="ru-RU"/>
              <a:pPr/>
              <a:t>‹#›</a:t>
            </a:fld>
            <a:endParaRPr lang="ru-RU"/>
          </a:p>
        </p:txBody>
      </p:sp>
    </p:spTree>
    <p:extLst>
      <p:ext uri="{BB962C8B-B14F-4D97-AF65-F5344CB8AC3E}">
        <p14:creationId xmlns:p14="http://schemas.microsoft.com/office/powerpoint/2010/main" val="4055677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1"/>
            <a:ext cx="7315200" cy="566739"/>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167" indent="0">
              <a:buNone/>
              <a:defRPr sz="2800"/>
            </a:lvl2pPr>
            <a:lvl3pPr marL="914332" indent="0">
              <a:buNone/>
              <a:defRPr sz="2400"/>
            </a:lvl3pPr>
            <a:lvl4pPr marL="1371498" indent="0">
              <a:buNone/>
              <a:defRPr sz="2000"/>
            </a:lvl4pPr>
            <a:lvl5pPr marL="1828664" indent="0">
              <a:buNone/>
              <a:defRPr sz="2000"/>
            </a:lvl5pPr>
            <a:lvl6pPr marL="2285830" indent="0">
              <a:buNone/>
              <a:defRPr sz="2000"/>
            </a:lvl6pPr>
            <a:lvl7pPr marL="2742994" indent="0">
              <a:buNone/>
              <a:defRPr sz="2000"/>
            </a:lvl7pPr>
            <a:lvl8pPr marL="3200160" indent="0">
              <a:buNone/>
              <a:defRPr sz="2000"/>
            </a:lvl8pPr>
            <a:lvl9pPr marL="3657327" indent="0">
              <a:buNone/>
              <a:defRPr sz="2000"/>
            </a:lvl9pPr>
          </a:lstStyle>
          <a:p>
            <a:pPr lvl="0"/>
            <a:endParaRPr lang="ru-RU" noProof="0"/>
          </a:p>
        </p:txBody>
      </p:sp>
      <p:sp>
        <p:nvSpPr>
          <p:cNvPr id="4" name="Текст 3"/>
          <p:cNvSpPr>
            <a:spLocks noGrp="1"/>
          </p:cNvSpPr>
          <p:nvPr>
            <p:ph type="body" sz="half" idx="2"/>
          </p:nvPr>
        </p:nvSpPr>
        <p:spPr>
          <a:xfrm>
            <a:off x="2389717" y="5367341"/>
            <a:ext cx="7315200" cy="804863"/>
          </a:xfrm>
        </p:spPr>
        <p:txBody>
          <a:bodyPr/>
          <a:lstStyle>
            <a:lvl1pPr marL="0" indent="0">
              <a:buNone/>
              <a:defRPr sz="1500"/>
            </a:lvl1pPr>
            <a:lvl2pPr marL="457167" indent="0">
              <a:buNone/>
              <a:defRPr sz="1200"/>
            </a:lvl2pPr>
            <a:lvl3pPr marL="914332" indent="0">
              <a:buNone/>
              <a:defRPr sz="1100"/>
            </a:lvl3pPr>
            <a:lvl4pPr marL="1371498" indent="0">
              <a:buNone/>
              <a:defRPr sz="900"/>
            </a:lvl4pPr>
            <a:lvl5pPr marL="1828664" indent="0">
              <a:buNone/>
              <a:defRPr sz="900"/>
            </a:lvl5pPr>
            <a:lvl6pPr marL="2285830" indent="0">
              <a:buNone/>
              <a:defRPr sz="900"/>
            </a:lvl6pPr>
            <a:lvl7pPr marL="2742994" indent="0">
              <a:buNone/>
              <a:defRPr sz="900"/>
            </a:lvl7pPr>
            <a:lvl8pPr marL="3200160" indent="0">
              <a:buNone/>
              <a:defRPr sz="900"/>
            </a:lvl8pPr>
            <a:lvl9pPr marL="3657327"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fld id="{0E90BC2F-A741-4032-9F2D-073104C0C3DC}" type="slidenum">
              <a:rPr lang="ru-RU"/>
              <a:pPr/>
              <a:t>‹#›</a:t>
            </a:fld>
            <a:endParaRPr lang="ru-RU"/>
          </a:p>
        </p:txBody>
      </p:sp>
    </p:spTree>
    <p:extLst>
      <p:ext uri="{BB962C8B-B14F-4D97-AF65-F5344CB8AC3E}">
        <p14:creationId xmlns:p14="http://schemas.microsoft.com/office/powerpoint/2010/main" val="500460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600" y="277818"/>
            <a:ext cx="109728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8" rIns="91434" bIns="45718" numCol="1" anchor="b" anchorCtr="0" compatLnSpc="1">
            <a:prstTxWarp prst="textNoShape">
              <a:avLst/>
            </a:prstTxWarp>
          </a:bodyPr>
          <a:lstStyle/>
          <a:p>
            <a:pPr lvl="0"/>
            <a:r>
              <a:rPr lang="ru-RU" altLang="ru-RU" dirty="0"/>
              <a:t>Образец заголовка</a:t>
            </a:r>
          </a:p>
        </p:txBody>
      </p:sp>
      <p:sp>
        <p:nvSpPr>
          <p:cNvPr id="3075" name="Rectangle 3"/>
          <p:cNvSpPr>
            <a:spLocks noGrp="1" noChangeArrowheads="1"/>
          </p:cNvSpPr>
          <p:nvPr>
            <p:ph type="body" idx="1"/>
          </p:nvPr>
        </p:nvSpPr>
        <p:spPr bwMode="auto">
          <a:xfrm>
            <a:off x="609600" y="1600204"/>
            <a:ext cx="109728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4" tIns="45718" rIns="91434" bIns="45718"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119812" name="Rectangle 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defRPr sz="1100" b="0" i="0">
                <a:latin typeface="Arial" charset="0"/>
              </a:defRPr>
            </a:lvl1pPr>
          </a:lstStyle>
          <a:p>
            <a:pPr>
              <a:defRPr/>
            </a:pPr>
            <a:endParaRPr lang="ru-RU" dirty="0"/>
          </a:p>
        </p:txBody>
      </p:sp>
      <p:sp>
        <p:nvSpPr>
          <p:cNvPr id="119813"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ctr">
              <a:defRPr sz="1100" b="0" i="0">
                <a:latin typeface="Arial" charset="0"/>
              </a:defRPr>
            </a:lvl1pPr>
          </a:lstStyle>
          <a:p>
            <a:pPr>
              <a:defRPr/>
            </a:pPr>
            <a:endParaRPr lang="ru-RU" dirty="0"/>
          </a:p>
        </p:txBody>
      </p:sp>
      <p:sp>
        <p:nvSpPr>
          <p:cNvPr id="119814" name="Rectangle 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34" tIns="45718" rIns="91434" bIns="45718" numCol="1" anchor="t" anchorCtr="0" compatLnSpc="1">
            <a:prstTxWarp prst="textNoShape">
              <a:avLst/>
            </a:prstTxWarp>
          </a:bodyPr>
          <a:lstStyle>
            <a:lvl1pPr algn="r">
              <a:defRPr sz="1100" b="0" i="0">
                <a:latin typeface="Arial" charset="0"/>
              </a:defRPr>
            </a:lvl1pPr>
          </a:lstStyle>
          <a:p>
            <a:fld id="{E860E07C-36B7-4150-8B0E-98B752756B9C}" type="slidenum">
              <a:rPr lang="ru-RU" smtClean="0"/>
              <a:pPr/>
              <a:t>‹#›</a:t>
            </a:fld>
            <a:endParaRPr lang="ru-RU" dirty="0"/>
          </a:p>
        </p:txBody>
      </p:sp>
      <p:sp>
        <p:nvSpPr>
          <p:cNvPr id="1031" name="Rectangle 7"/>
          <p:cNvSpPr>
            <a:spLocks noChangeArrowheads="1"/>
          </p:cNvSpPr>
          <p:nvPr/>
        </p:nvSpPr>
        <p:spPr bwMode="auto">
          <a:xfrm>
            <a:off x="0" y="0"/>
            <a:ext cx="304800" cy="2286000"/>
          </a:xfrm>
          <a:prstGeom prst="rect">
            <a:avLst/>
          </a:prstGeom>
          <a:gradFill rotWithShape="1">
            <a:gsLst>
              <a:gs pos="0">
                <a:srgbClr val="FFFFFF"/>
              </a:gs>
              <a:gs pos="100000">
                <a:srgbClr val="FF9900"/>
              </a:gs>
            </a:gsLst>
            <a:lin ang="5400000" scaled="1"/>
          </a:gradFill>
          <a:ln>
            <a:noFill/>
          </a:ln>
        </p:spPr>
        <p:txBody>
          <a:bodyPr wrap="none" lIns="91434" tIns="45718" rIns="91434" bIns="45718" anchor="ct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defRPr/>
            </a:pPr>
            <a:endParaRPr lang="ru-RU" altLang="ru-RU" sz="2400" b="0" i="0" dirty="0">
              <a:latin typeface="Arial" charset="0"/>
            </a:endParaRPr>
          </a:p>
        </p:txBody>
      </p:sp>
      <p:sp>
        <p:nvSpPr>
          <p:cNvPr id="1032" name="Rectangle 9"/>
          <p:cNvSpPr>
            <a:spLocks noChangeArrowheads="1"/>
          </p:cNvSpPr>
          <p:nvPr/>
        </p:nvSpPr>
        <p:spPr bwMode="auto">
          <a:xfrm>
            <a:off x="0" y="2286000"/>
            <a:ext cx="304800" cy="2286000"/>
          </a:xfrm>
          <a:prstGeom prst="rect">
            <a:avLst/>
          </a:prstGeom>
          <a:gradFill rotWithShape="1">
            <a:gsLst>
              <a:gs pos="0">
                <a:srgbClr val="FF0000"/>
              </a:gs>
              <a:gs pos="50000">
                <a:srgbClr val="760000"/>
              </a:gs>
              <a:gs pos="100000">
                <a:srgbClr val="FF0000"/>
              </a:gs>
            </a:gsLst>
            <a:lin ang="5400000" scaled="1"/>
          </a:gradFill>
          <a:ln>
            <a:noFill/>
          </a:ln>
        </p:spPr>
        <p:txBody>
          <a:bodyPr wrap="none" lIns="91434" tIns="45718" rIns="91434" bIns="45718" anchor="ct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defRPr/>
            </a:pPr>
            <a:endParaRPr lang="ru-RU" altLang="ru-RU" sz="2400" b="0" i="0" dirty="0">
              <a:latin typeface="Arial" charset="0"/>
            </a:endParaRPr>
          </a:p>
        </p:txBody>
      </p:sp>
      <p:sp>
        <p:nvSpPr>
          <p:cNvPr id="1033" name="Rectangle 10"/>
          <p:cNvSpPr>
            <a:spLocks noChangeArrowheads="1"/>
          </p:cNvSpPr>
          <p:nvPr/>
        </p:nvSpPr>
        <p:spPr bwMode="auto">
          <a:xfrm>
            <a:off x="0" y="4572000"/>
            <a:ext cx="304800" cy="2286000"/>
          </a:xfrm>
          <a:prstGeom prst="rect">
            <a:avLst/>
          </a:prstGeom>
          <a:gradFill rotWithShape="1">
            <a:gsLst>
              <a:gs pos="0">
                <a:srgbClr val="0000FF"/>
              </a:gs>
              <a:gs pos="100000">
                <a:srgbClr val="FFFFFF"/>
              </a:gs>
            </a:gsLst>
            <a:lin ang="5400000" scaled="1"/>
          </a:gradFill>
          <a:ln>
            <a:noFill/>
          </a:ln>
        </p:spPr>
        <p:txBody>
          <a:bodyPr wrap="none" lIns="91434" tIns="45718" rIns="91434" bIns="45718" anchor="ctr"/>
          <a:lstStyle>
            <a:lvl1pPr eaLnBrk="0" hangingPunct="0">
              <a:defRPr>
                <a:solidFill>
                  <a:schemeClr val="tx1"/>
                </a:solidFill>
                <a:latin typeface="Trebuchet MS" pitchFamily="34" charset="0"/>
              </a:defRPr>
            </a:lvl1pPr>
            <a:lvl2pPr marL="742950" indent="-285750" eaLnBrk="0" hangingPunct="0">
              <a:defRPr>
                <a:solidFill>
                  <a:schemeClr val="tx1"/>
                </a:solidFill>
                <a:latin typeface="Trebuchet MS" pitchFamily="34" charset="0"/>
              </a:defRPr>
            </a:lvl2pPr>
            <a:lvl3pPr marL="1143000" indent="-228600" eaLnBrk="0" hangingPunct="0">
              <a:defRPr>
                <a:solidFill>
                  <a:schemeClr val="tx1"/>
                </a:solidFill>
                <a:latin typeface="Trebuchet MS" pitchFamily="34" charset="0"/>
              </a:defRPr>
            </a:lvl3pPr>
            <a:lvl4pPr marL="1600200" indent="-228600" eaLnBrk="0" hangingPunct="0">
              <a:defRPr>
                <a:solidFill>
                  <a:schemeClr val="tx1"/>
                </a:solidFill>
                <a:latin typeface="Trebuchet MS" pitchFamily="34" charset="0"/>
              </a:defRPr>
            </a:lvl4pPr>
            <a:lvl5pPr marL="2057400" indent="-228600" eaLnBrk="0" hangingPunct="0">
              <a:defRPr>
                <a:solidFill>
                  <a:schemeClr val="tx1"/>
                </a:solidFill>
                <a:latin typeface="Trebuchet MS" pitchFamily="34" charset="0"/>
              </a:defRPr>
            </a:lvl5pPr>
            <a:lvl6pPr marL="2514600" indent="-228600" eaLnBrk="0" fontAlgn="base" hangingPunct="0">
              <a:spcBef>
                <a:spcPct val="0"/>
              </a:spcBef>
              <a:spcAft>
                <a:spcPct val="0"/>
              </a:spcAft>
              <a:defRPr>
                <a:solidFill>
                  <a:schemeClr val="tx1"/>
                </a:solidFill>
                <a:latin typeface="Trebuchet MS" pitchFamily="34" charset="0"/>
              </a:defRPr>
            </a:lvl6pPr>
            <a:lvl7pPr marL="2971800" indent="-228600" eaLnBrk="0" fontAlgn="base" hangingPunct="0">
              <a:spcBef>
                <a:spcPct val="0"/>
              </a:spcBef>
              <a:spcAft>
                <a:spcPct val="0"/>
              </a:spcAft>
              <a:defRPr>
                <a:solidFill>
                  <a:schemeClr val="tx1"/>
                </a:solidFill>
                <a:latin typeface="Trebuchet MS" pitchFamily="34" charset="0"/>
              </a:defRPr>
            </a:lvl7pPr>
            <a:lvl8pPr marL="3429000" indent="-228600" eaLnBrk="0" fontAlgn="base" hangingPunct="0">
              <a:spcBef>
                <a:spcPct val="0"/>
              </a:spcBef>
              <a:spcAft>
                <a:spcPct val="0"/>
              </a:spcAft>
              <a:defRPr>
                <a:solidFill>
                  <a:schemeClr val="tx1"/>
                </a:solidFill>
                <a:latin typeface="Trebuchet MS" pitchFamily="34" charset="0"/>
              </a:defRPr>
            </a:lvl8pPr>
            <a:lvl9pPr marL="3886200" indent="-228600" eaLnBrk="0" fontAlgn="base" hangingPunct="0">
              <a:spcBef>
                <a:spcPct val="0"/>
              </a:spcBef>
              <a:spcAft>
                <a:spcPct val="0"/>
              </a:spcAft>
              <a:defRPr>
                <a:solidFill>
                  <a:schemeClr val="tx1"/>
                </a:solidFill>
                <a:latin typeface="Trebuchet MS" pitchFamily="34" charset="0"/>
              </a:defRPr>
            </a:lvl9pPr>
          </a:lstStyle>
          <a:p>
            <a:pPr algn="ctr" eaLnBrk="1" hangingPunct="1">
              <a:defRPr/>
            </a:pPr>
            <a:endParaRPr lang="ru-RU" altLang="ru-RU" sz="2400" b="0" i="0" dirty="0">
              <a:latin typeface="Arial" charset="0"/>
            </a:endParaRPr>
          </a:p>
        </p:txBody>
      </p:sp>
    </p:spTree>
  </p:cSld>
  <p:clrMap bg1="lt1" tx1="dk1" bg2="lt2" tx2="dk2" accent1="accent1" accent2="accent2" accent3="accent3" accent4="accent4" accent5="accent5" accent6="accent6" hlink="hlink" folHlink="folHlink"/>
  <p:sldLayoutIdLst>
    <p:sldLayoutId id="2147483884"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5" r:id="rId13"/>
  </p:sldLayoutIdLst>
  <p:txStyles>
    <p:titleStyle>
      <a:lvl1pPr algn="l" rtl="0" eaLnBrk="0" fontAlgn="base" hangingPunct="0">
        <a:spcBef>
          <a:spcPct val="0"/>
        </a:spcBef>
        <a:spcAft>
          <a:spcPct val="0"/>
        </a:spcAft>
        <a:defRPr sz="4400" b="0" i="0">
          <a:solidFill>
            <a:schemeClr val="tx2"/>
          </a:solidFill>
          <a:latin typeface="Arial" charset="0"/>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167" algn="l" rtl="0" fontAlgn="base">
        <a:spcBef>
          <a:spcPct val="0"/>
        </a:spcBef>
        <a:spcAft>
          <a:spcPct val="0"/>
        </a:spcAft>
        <a:defRPr sz="4400">
          <a:solidFill>
            <a:schemeClr val="tx2"/>
          </a:solidFill>
          <a:latin typeface="Garamond" pitchFamily="18" charset="0"/>
        </a:defRPr>
      </a:lvl6pPr>
      <a:lvl7pPr marL="914332" algn="l" rtl="0" fontAlgn="base">
        <a:spcBef>
          <a:spcPct val="0"/>
        </a:spcBef>
        <a:spcAft>
          <a:spcPct val="0"/>
        </a:spcAft>
        <a:defRPr sz="4400">
          <a:solidFill>
            <a:schemeClr val="tx2"/>
          </a:solidFill>
          <a:latin typeface="Garamond" pitchFamily="18" charset="0"/>
        </a:defRPr>
      </a:lvl7pPr>
      <a:lvl8pPr marL="1371498" algn="l" rtl="0" fontAlgn="base">
        <a:spcBef>
          <a:spcPct val="0"/>
        </a:spcBef>
        <a:spcAft>
          <a:spcPct val="0"/>
        </a:spcAft>
        <a:defRPr sz="4400">
          <a:solidFill>
            <a:schemeClr val="tx2"/>
          </a:solidFill>
          <a:latin typeface="Garamond" pitchFamily="18" charset="0"/>
        </a:defRPr>
      </a:lvl8pPr>
      <a:lvl9pPr marL="1828664" algn="l" rtl="0" fontAlgn="base">
        <a:spcBef>
          <a:spcPct val="0"/>
        </a:spcBef>
        <a:spcAft>
          <a:spcPct val="0"/>
        </a:spcAft>
        <a:defRPr sz="4400">
          <a:solidFill>
            <a:schemeClr val="tx2"/>
          </a:solidFill>
          <a:latin typeface="Garamond" pitchFamily="18" charset="0"/>
        </a:defRPr>
      </a:lvl9pPr>
    </p:titleStyle>
    <p:bodyStyle>
      <a:lvl1pPr marL="342874" indent="-342874" algn="l" rtl="0" eaLnBrk="0" fontAlgn="base" hangingPunct="0">
        <a:spcBef>
          <a:spcPct val="20000"/>
        </a:spcBef>
        <a:spcAft>
          <a:spcPct val="0"/>
        </a:spcAft>
        <a:buClr>
          <a:schemeClr val="bg2"/>
        </a:buClr>
        <a:buSzPct val="75000"/>
        <a:buFont typeface="Wingdings" panose="05000000000000000000" pitchFamily="2" charset="2"/>
        <a:buChar char="p"/>
        <a:defRPr sz="2800" b="0" i="0">
          <a:solidFill>
            <a:schemeClr val="tx1"/>
          </a:solidFill>
          <a:latin typeface="Arial" charset="0"/>
          <a:ea typeface="+mn-ea"/>
          <a:cs typeface="+mn-cs"/>
        </a:defRPr>
      </a:lvl1pPr>
      <a:lvl2pPr marL="742895" indent="-285730" algn="l" rtl="0" eaLnBrk="0" fontAlgn="base" hangingPunct="0">
        <a:spcBef>
          <a:spcPct val="20000"/>
        </a:spcBef>
        <a:spcAft>
          <a:spcPct val="0"/>
        </a:spcAft>
        <a:buClr>
          <a:schemeClr val="tx2"/>
        </a:buClr>
        <a:buSzPct val="75000"/>
        <a:buFont typeface="Wingdings" panose="05000000000000000000" pitchFamily="2" charset="2"/>
        <a:buChar char="n"/>
        <a:defRPr sz="2400" b="0" i="0">
          <a:solidFill>
            <a:schemeClr val="tx1"/>
          </a:solidFill>
          <a:latin typeface="Arial" charset="0"/>
        </a:defRPr>
      </a:lvl2pPr>
      <a:lvl3pPr marL="1142914" indent="-228584" algn="l" rtl="0" eaLnBrk="0" fontAlgn="base" hangingPunct="0">
        <a:spcBef>
          <a:spcPct val="20000"/>
        </a:spcBef>
        <a:spcAft>
          <a:spcPct val="0"/>
        </a:spcAft>
        <a:buClr>
          <a:schemeClr val="accent1"/>
        </a:buClr>
        <a:buSzPct val="65000"/>
        <a:buFont typeface="Wingdings" panose="05000000000000000000" pitchFamily="2" charset="2"/>
        <a:buChar char="p"/>
        <a:defRPr sz="2000" b="0" i="0">
          <a:solidFill>
            <a:schemeClr val="tx1"/>
          </a:solidFill>
          <a:latin typeface="Arial" charset="0"/>
        </a:defRPr>
      </a:lvl3pPr>
      <a:lvl4pPr marL="1600080" indent="-228584" algn="l" rtl="0" eaLnBrk="0" fontAlgn="base" hangingPunct="0">
        <a:spcBef>
          <a:spcPct val="20000"/>
        </a:spcBef>
        <a:spcAft>
          <a:spcPct val="0"/>
        </a:spcAft>
        <a:buClr>
          <a:schemeClr val="bg2"/>
        </a:buClr>
        <a:buFont typeface="Wingdings" panose="05000000000000000000" pitchFamily="2" charset="2"/>
        <a:buChar char="§"/>
        <a:defRPr sz="2000" b="0" i="0">
          <a:solidFill>
            <a:schemeClr val="tx1"/>
          </a:solidFill>
          <a:latin typeface="Arial" charset="0"/>
        </a:defRPr>
      </a:lvl4pPr>
      <a:lvl5pPr marL="2057247" indent="-228584" algn="l" rtl="0" eaLnBrk="0" fontAlgn="base" hangingPunct="0">
        <a:spcBef>
          <a:spcPct val="20000"/>
        </a:spcBef>
        <a:spcAft>
          <a:spcPct val="0"/>
        </a:spcAft>
        <a:buClr>
          <a:schemeClr val="tx2"/>
        </a:buClr>
        <a:buSzPct val="80000"/>
        <a:buFont typeface="Wingdings" panose="05000000000000000000" pitchFamily="2" charset="2"/>
        <a:buChar char="§"/>
        <a:defRPr sz="2000" b="0" i="0">
          <a:solidFill>
            <a:schemeClr val="tx1"/>
          </a:solidFill>
          <a:latin typeface="Arial" charset="0"/>
        </a:defRPr>
      </a:lvl5pPr>
      <a:lvl6pPr marL="2514412" indent="-228584"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578" indent="-228584"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8744" indent="-228584"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5910" indent="-228584"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ru-RU"/>
      </a:defPPr>
      <a:lvl1pPr marL="0" algn="l" defTabSz="914332" rtl="0" eaLnBrk="1" latinLnBrk="0" hangingPunct="1">
        <a:defRPr sz="1900" kern="1200">
          <a:solidFill>
            <a:schemeClr val="tx1"/>
          </a:solidFill>
          <a:latin typeface="+mn-lt"/>
          <a:ea typeface="+mn-ea"/>
          <a:cs typeface="+mn-cs"/>
        </a:defRPr>
      </a:lvl1pPr>
      <a:lvl2pPr marL="457167" algn="l" defTabSz="914332" rtl="0" eaLnBrk="1" latinLnBrk="0" hangingPunct="1">
        <a:defRPr sz="1900" kern="1200">
          <a:solidFill>
            <a:schemeClr val="tx1"/>
          </a:solidFill>
          <a:latin typeface="+mn-lt"/>
          <a:ea typeface="+mn-ea"/>
          <a:cs typeface="+mn-cs"/>
        </a:defRPr>
      </a:lvl2pPr>
      <a:lvl3pPr marL="914332" algn="l" defTabSz="914332" rtl="0" eaLnBrk="1" latinLnBrk="0" hangingPunct="1">
        <a:defRPr sz="1900" kern="1200">
          <a:solidFill>
            <a:schemeClr val="tx1"/>
          </a:solidFill>
          <a:latin typeface="+mn-lt"/>
          <a:ea typeface="+mn-ea"/>
          <a:cs typeface="+mn-cs"/>
        </a:defRPr>
      </a:lvl3pPr>
      <a:lvl4pPr marL="1371498" algn="l" defTabSz="914332" rtl="0" eaLnBrk="1" latinLnBrk="0" hangingPunct="1">
        <a:defRPr sz="1900" kern="1200">
          <a:solidFill>
            <a:schemeClr val="tx1"/>
          </a:solidFill>
          <a:latin typeface="+mn-lt"/>
          <a:ea typeface="+mn-ea"/>
          <a:cs typeface="+mn-cs"/>
        </a:defRPr>
      </a:lvl4pPr>
      <a:lvl5pPr marL="1828664" algn="l" defTabSz="914332" rtl="0" eaLnBrk="1" latinLnBrk="0" hangingPunct="1">
        <a:defRPr sz="1900" kern="1200">
          <a:solidFill>
            <a:schemeClr val="tx1"/>
          </a:solidFill>
          <a:latin typeface="+mn-lt"/>
          <a:ea typeface="+mn-ea"/>
          <a:cs typeface="+mn-cs"/>
        </a:defRPr>
      </a:lvl5pPr>
      <a:lvl6pPr marL="2285830" algn="l" defTabSz="914332" rtl="0" eaLnBrk="1" latinLnBrk="0" hangingPunct="1">
        <a:defRPr sz="1900" kern="1200">
          <a:solidFill>
            <a:schemeClr val="tx1"/>
          </a:solidFill>
          <a:latin typeface="+mn-lt"/>
          <a:ea typeface="+mn-ea"/>
          <a:cs typeface="+mn-cs"/>
        </a:defRPr>
      </a:lvl6pPr>
      <a:lvl7pPr marL="2742994" algn="l" defTabSz="914332" rtl="0" eaLnBrk="1" latinLnBrk="0" hangingPunct="1">
        <a:defRPr sz="1900" kern="1200">
          <a:solidFill>
            <a:schemeClr val="tx1"/>
          </a:solidFill>
          <a:latin typeface="+mn-lt"/>
          <a:ea typeface="+mn-ea"/>
          <a:cs typeface="+mn-cs"/>
        </a:defRPr>
      </a:lvl7pPr>
      <a:lvl8pPr marL="3200160" algn="l" defTabSz="914332" rtl="0" eaLnBrk="1" latinLnBrk="0" hangingPunct="1">
        <a:defRPr sz="1900" kern="1200">
          <a:solidFill>
            <a:schemeClr val="tx1"/>
          </a:solidFill>
          <a:latin typeface="+mn-lt"/>
          <a:ea typeface="+mn-ea"/>
          <a:cs typeface="+mn-cs"/>
        </a:defRPr>
      </a:lvl8pPr>
      <a:lvl9pPr marL="3657327" algn="l" defTabSz="914332"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7408" y="1772816"/>
            <a:ext cx="10972800" cy="1139825"/>
          </a:xfrm>
        </p:spPr>
        <p:txBody>
          <a:bodyPr/>
          <a:lstStyle/>
          <a:p>
            <a:pPr algn="ctr"/>
            <a:r>
              <a:rPr lang="ru-RU" b="1" dirty="0">
                <a:solidFill>
                  <a:srgbClr val="C00000"/>
                </a:solidFill>
              </a:rPr>
              <a:t>Средний класс в современной России: особенности идентичностей и мировоззрения</a:t>
            </a:r>
            <a:r>
              <a:rPr lang="ru-RU" sz="4000" dirty="0">
                <a:solidFill>
                  <a:srgbClr val="C00000"/>
                </a:solidFill>
                <a:latin typeface="Arial" charset="0"/>
                <a:ea typeface="Arial" charset="0"/>
                <a:cs typeface="Arial" charset="0"/>
              </a:rPr>
              <a:t> </a:t>
            </a:r>
          </a:p>
        </p:txBody>
      </p:sp>
      <p:sp>
        <p:nvSpPr>
          <p:cNvPr id="3" name="Подзаголовок 2"/>
          <p:cNvSpPr>
            <a:spLocks noGrp="1"/>
          </p:cNvSpPr>
          <p:nvPr>
            <p:ph type="subTitle" idx="4294967295"/>
          </p:nvPr>
        </p:nvSpPr>
        <p:spPr>
          <a:xfrm>
            <a:off x="497533" y="3415632"/>
            <a:ext cx="11512550" cy="2209800"/>
          </a:xfrm>
        </p:spPr>
        <p:txBody>
          <a:bodyPr/>
          <a:lstStyle/>
          <a:p>
            <a:pPr marL="0" indent="0" algn="ctr">
              <a:buNone/>
            </a:pPr>
            <a:r>
              <a:rPr lang="ru-RU" sz="3200" b="1" dirty="0" err="1">
                <a:solidFill>
                  <a:srgbClr val="C00000"/>
                </a:solidFill>
                <a:latin typeface="Arial" charset="0"/>
                <a:ea typeface="Arial" charset="0"/>
                <a:cs typeface="Arial" charset="0"/>
              </a:rPr>
              <a:t>Д.с.н</a:t>
            </a:r>
            <a:r>
              <a:rPr lang="ru-RU" sz="3200" b="1" dirty="0">
                <a:solidFill>
                  <a:srgbClr val="C00000"/>
                </a:solidFill>
                <a:latin typeface="Arial" charset="0"/>
                <a:ea typeface="Arial" charset="0"/>
                <a:cs typeface="Arial" charset="0"/>
              </a:rPr>
              <a:t>., проф. Тихонова Н.Е.</a:t>
            </a:r>
            <a:endParaRPr lang="en-US" sz="3200" b="1" dirty="0">
              <a:solidFill>
                <a:srgbClr val="C00000"/>
              </a:solidFill>
              <a:latin typeface="Arial" charset="0"/>
              <a:ea typeface="Arial" charset="0"/>
              <a:cs typeface="Arial" charset="0"/>
            </a:endParaRPr>
          </a:p>
          <a:p>
            <a:pPr algn="ctr"/>
            <a:endParaRPr lang="ru-RU" sz="2400" b="1" dirty="0">
              <a:latin typeface="Arial" charset="0"/>
              <a:ea typeface="Arial" charset="0"/>
              <a:cs typeface="Arial" charset="0"/>
            </a:endParaRPr>
          </a:p>
          <a:p>
            <a:pPr marL="0" indent="0" algn="ctr">
              <a:buNone/>
            </a:pPr>
            <a:r>
              <a:rPr lang="ru-RU" sz="2400" dirty="0"/>
              <a:t>Международная научная конференция</a:t>
            </a:r>
            <a:r>
              <a:rPr lang="en-US" sz="2400" dirty="0"/>
              <a:t> </a:t>
            </a:r>
            <a:r>
              <a:rPr lang="ru-RU" sz="2400" dirty="0"/>
              <a:t>«Будущее социологического знания и вызовы социальных трансформаций</a:t>
            </a:r>
            <a:r>
              <a:rPr lang="en-US" sz="2400" dirty="0"/>
              <a:t> </a:t>
            </a:r>
            <a:r>
              <a:rPr lang="ru-RU" sz="2400" dirty="0"/>
              <a:t>(к 90-летию со дня рождения В.А. </a:t>
            </a:r>
            <a:r>
              <a:rPr lang="ru-RU" sz="2400" dirty="0" err="1"/>
              <a:t>Ядова</a:t>
            </a:r>
            <a:r>
              <a:rPr lang="ru-RU" sz="2400" dirty="0"/>
              <a:t>)»</a:t>
            </a:r>
            <a:endParaRPr lang="en-US" sz="2400" dirty="0"/>
          </a:p>
          <a:p>
            <a:pPr marL="0" indent="0" algn="ctr">
              <a:buNone/>
            </a:pPr>
            <a:br>
              <a:rPr lang="ru-RU" sz="2400" dirty="0"/>
            </a:br>
            <a:r>
              <a:rPr lang="ru-RU" sz="2400" dirty="0"/>
              <a:t>28-30 ноября 2019 г., Москва </a:t>
            </a:r>
            <a:endParaRPr lang="ru-RU" sz="2400" dirty="0">
              <a:latin typeface="Arial" charset="0"/>
              <a:ea typeface="Arial" charset="0"/>
              <a:cs typeface="Arial" charset="0"/>
            </a:endParaRPr>
          </a:p>
        </p:txBody>
      </p:sp>
    </p:spTree>
    <p:extLst>
      <p:ext uri="{BB962C8B-B14F-4D97-AF65-F5344CB8AC3E}">
        <p14:creationId xmlns:p14="http://schemas.microsoft.com/office/powerpoint/2010/main" val="52900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05831BDB-1E1D-4803-A7B0-8BDC6240AE25}"/>
              </a:ext>
            </a:extLst>
          </p:cNvPr>
          <p:cNvSpPr>
            <a:spLocks noGrp="1"/>
          </p:cNvSpPr>
          <p:nvPr>
            <p:ph type="title"/>
          </p:nvPr>
        </p:nvSpPr>
        <p:spPr>
          <a:xfrm>
            <a:off x="1055440" y="5517232"/>
            <a:ext cx="9937104" cy="566739"/>
          </a:xfrm>
        </p:spPr>
        <p:txBody>
          <a:bodyPr/>
          <a:lstStyle/>
          <a:p>
            <a:pPr algn="ctr"/>
            <a:r>
              <a:rPr lang="ru-RU" sz="2400" dirty="0">
                <a:solidFill>
                  <a:srgbClr val="C00000"/>
                </a:solidFill>
              </a:rPr>
              <a:t>Модели субъективной стратификации трех основных страт российского общества, ИС ФНИСЦ РАН, 2018, %</a:t>
            </a:r>
          </a:p>
        </p:txBody>
      </p:sp>
      <p:graphicFrame>
        <p:nvGraphicFramePr>
          <p:cNvPr id="7" name="Диаграмма 6">
            <a:extLst>
              <a:ext uri="{FF2B5EF4-FFF2-40B4-BE49-F238E27FC236}">
                <a16:creationId xmlns:a16="http://schemas.microsoft.com/office/drawing/2014/main" id="{02E02AAB-80AB-44E2-AFE9-842C994893A6}"/>
              </a:ext>
            </a:extLst>
          </p:cNvPr>
          <p:cNvGraphicFramePr/>
          <p:nvPr>
            <p:extLst>
              <p:ext uri="{D42A27DB-BD31-4B8C-83A1-F6EECF244321}">
                <p14:modId xmlns:p14="http://schemas.microsoft.com/office/powerpoint/2010/main" val="4180969934"/>
              </p:ext>
            </p:extLst>
          </p:nvPr>
        </p:nvGraphicFramePr>
        <p:xfrm>
          <a:off x="2351584" y="404664"/>
          <a:ext cx="6768752"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784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67B6B3-037D-4BEF-9A83-4E4AA2C5AB46}"/>
              </a:ext>
            </a:extLst>
          </p:cNvPr>
          <p:cNvSpPr>
            <a:spLocks noGrp="1"/>
          </p:cNvSpPr>
          <p:nvPr>
            <p:ph type="title"/>
          </p:nvPr>
        </p:nvSpPr>
        <p:spPr>
          <a:xfrm>
            <a:off x="479376" y="972907"/>
            <a:ext cx="11881320" cy="652939"/>
          </a:xfrm>
        </p:spPr>
        <p:txBody>
          <a:bodyPr/>
          <a:lstStyle/>
          <a:p>
            <a:r>
              <a:rPr lang="ru-RU" sz="2300" b="1" dirty="0">
                <a:solidFill>
                  <a:srgbClr val="C00000"/>
                </a:solidFill>
              </a:rPr>
              <a:t>Особенности идентичностей представителей разных страт, ИС РАН, 2015, %</a:t>
            </a:r>
            <a:br>
              <a:rPr lang="ru-RU" sz="2300" dirty="0"/>
            </a:br>
            <a:endParaRPr lang="ru-RU" sz="2300" dirty="0"/>
          </a:p>
        </p:txBody>
      </p:sp>
      <p:graphicFrame>
        <p:nvGraphicFramePr>
          <p:cNvPr id="4" name="Таблица 3">
            <a:extLst>
              <a:ext uri="{FF2B5EF4-FFF2-40B4-BE49-F238E27FC236}">
                <a16:creationId xmlns:a16="http://schemas.microsoft.com/office/drawing/2014/main" id="{BFF37262-3967-4E3A-A774-7C58671CB42B}"/>
              </a:ext>
            </a:extLst>
          </p:cNvPr>
          <p:cNvGraphicFramePr>
            <a:graphicFrameLocks noGrp="1"/>
          </p:cNvGraphicFramePr>
          <p:nvPr>
            <p:ph type="tbl" idx="1"/>
          </p:nvPr>
        </p:nvGraphicFramePr>
        <p:xfrm>
          <a:off x="1732621" y="1408865"/>
          <a:ext cx="8726758" cy="4040269"/>
        </p:xfrm>
        <a:graphic>
          <a:graphicData uri="http://schemas.openxmlformats.org/drawingml/2006/table">
            <a:tbl>
              <a:tblPr firstRow="1" firstCol="1" bandRow="1">
                <a:tableStyleId>{5C22544A-7EE6-4342-B048-85BDC9FD1C3A}</a:tableStyleId>
              </a:tblPr>
              <a:tblGrid>
                <a:gridCol w="5450164">
                  <a:extLst>
                    <a:ext uri="{9D8B030D-6E8A-4147-A177-3AD203B41FA5}">
                      <a16:colId xmlns:a16="http://schemas.microsoft.com/office/drawing/2014/main" val="2880447246"/>
                    </a:ext>
                  </a:extLst>
                </a:gridCol>
                <a:gridCol w="1091058">
                  <a:extLst>
                    <a:ext uri="{9D8B030D-6E8A-4147-A177-3AD203B41FA5}">
                      <a16:colId xmlns:a16="http://schemas.microsoft.com/office/drawing/2014/main" val="1507232156"/>
                    </a:ext>
                  </a:extLst>
                </a:gridCol>
                <a:gridCol w="1092768">
                  <a:extLst>
                    <a:ext uri="{9D8B030D-6E8A-4147-A177-3AD203B41FA5}">
                      <a16:colId xmlns:a16="http://schemas.microsoft.com/office/drawing/2014/main" val="3776716927"/>
                    </a:ext>
                  </a:extLst>
                </a:gridCol>
                <a:gridCol w="1092768">
                  <a:extLst>
                    <a:ext uri="{9D8B030D-6E8A-4147-A177-3AD203B41FA5}">
                      <a16:colId xmlns:a16="http://schemas.microsoft.com/office/drawing/2014/main" val="3855622853"/>
                    </a:ext>
                  </a:extLst>
                </a:gridCol>
              </a:tblGrid>
              <a:tr h="223749">
                <a:tc rowSpan="2">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Степень близости с различными группами</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Страты</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57143248"/>
                  </a:ext>
                </a:extLst>
              </a:tr>
              <a:tr h="292033">
                <a:tc vMerge="1">
                  <a:txBody>
                    <a:bodyPr/>
                    <a:lstStyle/>
                    <a:p>
                      <a:endParaRPr lang="ru-RU"/>
                    </a:p>
                  </a:txBody>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Нижняя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Средняя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Верхняя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985317"/>
                  </a:ext>
                </a:extLst>
              </a:tr>
              <a:tr h="292033">
                <a:tc gridSpan="4">
                  <a:txBody>
                    <a:bodyPr/>
                    <a:lstStyle/>
                    <a:p>
                      <a:pPr algn="ctr">
                        <a:spcAft>
                          <a:spcPts val="0"/>
                        </a:spcAft>
                      </a:pPr>
                      <a:r>
                        <a:rPr lang="ru-RU" sz="160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Представители низшего класса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7711160"/>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В значительной степени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10,7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9,1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6,1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1010981"/>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В некоторой степени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43,9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38,3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35,8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4621626"/>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Не ощущают близости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45,4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52,6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58,1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4151130071"/>
                  </a:ext>
                </a:extLst>
              </a:tr>
              <a:tr h="292033">
                <a:tc gridSpan="4">
                  <a:txBody>
                    <a:bodyPr/>
                    <a:lstStyle/>
                    <a:p>
                      <a:pPr algn="ctr">
                        <a:spcAft>
                          <a:spcPts val="0"/>
                        </a:spcAft>
                      </a:pPr>
                      <a:r>
                        <a:rPr lang="ru-RU" sz="160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Представители рабочего класса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048142484"/>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В значительной степени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22,9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17,7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7766148"/>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В некоторой степени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52,2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45,8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45,3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6377616"/>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Не ощущают близости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31,3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37,0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53895"/>
                  </a:ext>
                </a:extLst>
              </a:tr>
              <a:tr h="292033">
                <a:tc gridSpan="4">
                  <a:txBody>
                    <a:bodyPr/>
                    <a:lstStyle/>
                    <a:p>
                      <a:pPr algn="ctr">
                        <a:spcAft>
                          <a:spcPts val="0"/>
                        </a:spcAft>
                      </a:pPr>
                      <a:r>
                        <a:rPr lang="ru-RU" sz="160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Представители среднего класса</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54489896"/>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В значительной степени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15,1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21,6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8632347"/>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В некоторой степени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50,5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51,4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54,8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4254655080"/>
                  </a:ext>
                </a:extLst>
              </a:tr>
              <a:tr h="292033">
                <a:tc>
                  <a:txBody>
                    <a:bodyPr/>
                    <a:lstStyle/>
                    <a:p>
                      <a:pPr>
                        <a:spcAft>
                          <a:spcPts val="0"/>
                        </a:spcAft>
                      </a:pPr>
                      <a:r>
                        <a:rPr lang="ru-RU" sz="1600" b="0" i="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Не ощущают близости</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34,4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27,9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rPr>
                        <a:t>23,6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6660290"/>
                  </a:ext>
                </a:extLst>
              </a:tr>
            </a:tbl>
          </a:graphicData>
        </a:graphic>
      </p:graphicFrame>
    </p:spTree>
    <p:extLst>
      <p:ext uri="{BB962C8B-B14F-4D97-AF65-F5344CB8AC3E}">
        <p14:creationId xmlns:p14="http://schemas.microsoft.com/office/powerpoint/2010/main" val="2595281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67B6B3-037D-4BEF-9A83-4E4AA2C5AB46}"/>
              </a:ext>
            </a:extLst>
          </p:cNvPr>
          <p:cNvSpPr>
            <a:spLocks noGrp="1"/>
          </p:cNvSpPr>
          <p:nvPr>
            <p:ph type="title"/>
          </p:nvPr>
        </p:nvSpPr>
        <p:spPr>
          <a:xfrm>
            <a:off x="407368" y="616954"/>
            <a:ext cx="11881320" cy="652939"/>
          </a:xfrm>
        </p:spPr>
        <p:txBody>
          <a:bodyPr/>
          <a:lstStyle/>
          <a:p>
            <a:r>
              <a:rPr lang="ru-RU" sz="2300" b="1" dirty="0">
                <a:solidFill>
                  <a:srgbClr val="C00000"/>
                </a:solidFill>
              </a:rPr>
              <a:t>Особенности идентичностей представителей разных страт, ИС РАН, 2015, %</a:t>
            </a:r>
            <a:br>
              <a:rPr lang="ru-RU" sz="2300" dirty="0"/>
            </a:br>
            <a:endParaRPr lang="ru-RU" sz="2300" dirty="0"/>
          </a:p>
        </p:txBody>
      </p:sp>
      <p:graphicFrame>
        <p:nvGraphicFramePr>
          <p:cNvPr id="4" name="Таблица 3">
            <a:extLst>
              <a:ext uri="{FF2B5EF4-FFF2-40B4-BE49-F238E27FC236}">
                <a16:creationId xmlns:a16="http://schemas.microsoft.com/office/drawing/2014/main" id="{BFF37262-3967-4E3A-A774-7C58671CB42B}"/>
              </a:ext>
            </a:extLst>
          </p:cNvPr>
          <p:cNvGraphicFramePr>
            <a:graphicFrameLocks noGrp="1"/>
          </p:cNvGraphicFramePr>
          <p:nvPr>
            <p:ph type="tbl" idx="1"/>
          </p:nvPr>
        </p:nvGraphicFramePr>
        <p:xfrm>
          <a:off x="1415480" y="1124744"/>
          <a:ext cx="8798768" cy="5208401"/>
        </p:xfrm>
        <a:graphic>
          <a:graphicData uri="http://schemas.openxmlformats.org/drawingml/2006/table">
            <a:tbl>
              <a:tblPr firstRow="1" firstCol="1" bandRow="1">
                <a:tableStyleId>{5C22544A-7EE6-4342-B048-85BDC9FD1C3A}</a:tableStyleId>
              </a:tblPr>
              <a:tblGrid>
                <a:gridCol w="5495135">
                  <a:extLst>
                    <a:ext uri="{9D8B030D-6E8A-4147-A177-3AD203B41FA5}">
                      <a16:colId xmlns:a16="http://schemas.microsoft.com/office/drawing/2014/main" val="2880447246"/>
                    </a:ext>
                  </a:extLst>
                </a:gridCol>
                <a:gridCol w="1100061">
                  <a:extLst>
                    <a:ext uri="{9D8B030D-6E8A-4147-A177-3AD203B41FA5}">
                      <a16:colId xmlns:a16="http://schemas.microsoft.com/office/drawing/2014/main" val="1507232156"/>
                    </a:ext>
                  </a:extLst>
                </a:gridCol>
                <a:gridCol w="1101786">
                  <a:extLst>
                    <a:ext uri="{9D8B030D-6E8A-4147-A177-3AD203B41FA5}">
                      <a16:colId xmlns:a16="http://schemas.microsoft.com/office/drawing/2014/main" val="3776716927"/>
                    </a:ext>
                  </a:extLst>
                </a:gridCol>
                <a:gridCol w="1101786">
                  <a:extLst>
                    <a:ext uri="{9D8B030D-6E8A-4147-A177-3AD203B41FA5}">
                      <a16:colId xmlns:a16="http://schemas.microsoft.com/office/drawing/2014/main" val="3855622853"/>
                    </a:ext>
                  </a:extLst>
                </a:gridCol>
              </a:tblGrid>
              <a:tr h="223749">
                <a:tc rowSpan="2">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Степень близости с различными группами</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Страты</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57143248"/>
                  </a:ext>
                </a:extLst>
              </a:tr>
              <a:tr h="292033">
                <a:tc vMerge="1">
                  <a:txBody>
                    <a:bodyPr/>
                    <a:lstStyle/>
                    <a:p>
                      <a:endParaRPr lang="ru-RU"/>
                    </a:p>
                  </a:txBody>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Нижняя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Средняя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Верхняя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985317"/>
                  </a:ext>
                </a:extLst>
              </a:tr>
              <a:tr h="292033">
                <a:tc gridSpan="4">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Люди той же профессии, занятия</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7711160"/>
                  </a:ext>
                </a:extLst>
              </a:tr>
              <a:tr h="292033">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В значительной степени</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35,1</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48,0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60,9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571010981"/>
                  </a:ext>
                </a:extLst>
              </a:tr>
              <a:tr h="292033">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В некоторой степени</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49,1</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41,3</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35,9</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4621626"/>
                  </a:ext>
                </a:extLst>
              </a:tr>
              <a:tr h="292033">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Не ощущаю близости</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15,8</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10,7</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3,2</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1130071"/>
                  </a:ext>
                </a:extLst>
              </a:tr>
              <a:tr h="292033">
                <a:tc gridSpan="4">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Люди тех же пристрастий и увлечений</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048142484"/>
                  </a:ext>
                </a:extLst>
              </a:tr>
              <a:tr h="292033">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В значительной степени</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43,1</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55,0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63,2</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2707766148"/>
                  </a:ext>
                </a:extLst>
              </a:tr>
              <a:tr h="292033">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В некоторой степени</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42,9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36,0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31,6</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6377616"/>
                  </a:ext>
                </a:extLst>
              </a:tr>
              <a:tr h="292033">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Не ощущаю близости</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14,0</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9,0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5,2</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153895"/>
                  </a:ext>
                </a:extLst>
              </a:tr>
              <a:tr h="292033">
                <a:tc gridSpan="4">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Бедные</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54489896"/>
                  </a:ext>
                </a:extLst>
              </a:tr>
              <a:tr h="292033">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В значительной степени</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10,6</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8,9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6,2</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8632347"/>
                  </a:ext>
                </a:extLst>
              </a:tr>
              <a:tr h="292033">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В некоторой степени</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44,6</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41,9</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33,7</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4655080"/>
                  </a:ext>
                </a:extLst>
              </a:tr>
              <a:tr h="292033">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Не ощущаю близости</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44,8</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49,2</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60,1</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3726660290"/>
                  </a:ext>
                </a:extLst>
              </a:tr>
              <a:tr h="292033">
                <a:tc gridSpan="4">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Европейцы</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521062563"/>
                  </a:ext>
                </a:extLst>
              </a:tr>
              <a:tr h="292033">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В значительной степени</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5,0</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9,6</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9,2</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4020542"/>
                  </a:ext>
                </a:extLst>
              </a:tr>
              <a:tr h="292033">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В некоторой степени</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32,3</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37,0</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43,9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5305334"/>
                  </a:ext>
                </a:extLst>
              </a:tr>
              <a:tr h="292033">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Не ощущаю близости</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62,7</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53,4</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46,9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5904259"/>
                  </a:ext>
                </a:extLst>
              </a:tr>
            </a:tbl>
          </a:graphicData>
        </a:graphic>
      </p:graphicFrame>
    </p:spTree>
    <p:extLst>
      <p:ext uri="{BB962C8B-B14F-4D97-AF65-F5344CB8AC3E}">
        <p14:creationId xmlns:p14="http://schemas.microsoft.com/office/powerpoint/2010/main" val="1678518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60D7EE5D-0A10-4BBD-89B3-B08E05FB3077}"/>
              </a:ext>
            </a:extLst>
          </p:cNvPr>
          <p:cNvSpPr>
            <a:spLocks noGrp="1"/>
          </p:cNvSpPr>
          <p:nvPr>
            <p:ph type="title"/>
          </p:nvPr>
        </p:nvSpPr>
        <p:spPr>
          <a:xfrm>
            <a:off x="609600" y="692696"/>
            <a:ext cx="10972800" cy="1139825"/>
          </a:xfrm>
        </p:spPr>
        <p:txBody>
          <a:bodyPr/>
          <a:lstStyle/>
          <a:p>
            <a:pPr algn="ctr"/>
            <a:r>
              <a:rPr lang="ru-RU" sz="2400" b="1" dirty="0">
                <a:solidFill>
                  <a:srgbClr val="C00000"/>
                </a:solidFill>
              </a:rPr>
              <a:t>Удовлетворенность жизнью, восприятие представителями разных страт своего статуса и их социальное самочувствие, ИС ФНИСЦ РАН, 2018, %</a:t>
            </a:r>
            <a:endParaRPr lang="ru-RU" sz="2400" dirty="0">
              <a:solidFill>
                <a:srgbClr val="C00000"/>
              </a:solidFill>
            </a:endParaRPr>
          </a:p>
        </p:txBody>
      </p:sp>
      <p:graphicFrame>
        <p:nvGraphicFramePr>
          <p:cNvPr id="7" name="Таблица 6">
            <a:extLst>
              <a:ext uri="{FF2B5EF4-FFF2-40B4-BE49-F238E27FC236}">
                <a16:creationId xmlns:a16="http://schemas.microsoft.com/office/drawing/2014/main" id="{C3F1F576-123F-48F5-989F-1DC1F723A3F5}"/>
              </a:ext>
            </a:extLst>
          </p:cNvPr>
          <p:cNvGraphicFramePr>
            <a:graphicFrameLocks noGrp="1"/>
          </p:cNvGraphicFramePr>
          <p:nvPr>
            <p:ph type="tbl" idx="1"/>
            <p:extLst>
              <p:ext uri="{D42A27DB-BD31-4B8C-83A1-F6EECF244321}">
                <p14:modId xmlns:p14="http://schemas.microsoft.com/office/powerpoint/2010/main" val="1280164755"/>
              </p:ext>
            </p:extLst>
          </p:nvPr>
        </p:nvGraphicFramePr>
        <p:xfrm>
          <a:off x="972754" y="2132856"/>
          <a:ext cx="10585175" cy="3703280"/>
        </p:xfrm>
        <a:graphic>
          <a:graphicData uri="http://schemas.openxmlformats.org/drawingml/2006/table">
            <a:tbl>
              <a:tblPr firstRow="1" firstCol="1" bandRow="1">
                <a:tableStyleId>{5C22544A-7EE6-4342-B048-85BDC9FD1C3A}</a:tableStyleId>
              </a:tblPr>
              <a:tblGrid>
                <a:gridCol w="5861126">
                  <a:extLst>
                    <a:ext uri="{9D8B030D-6E8A-4147-A177-3AD203B41FA5}">
                      <a16:colId xmlns:a16="http://schemas.microsoft.com/office/drawing/2014/main" val="2305647218"/>
                    </a:ext>
                  </a:extLst>
                </a:gridCol>
                <a:gridCol w="1656184">
                  <a:extLst>
                    <a:ext uri="{9D8B030D-6E8A-4147-A177-3AD203B41FA5}">
                      <a16:colId xmlns:a16="http://schemas.microsoft.com/office/drawing/2014/main" val="3438107409"/>
                    </a:ext>
                  </a:extLst>
                </a:gridCol>
                <a:gridCol w="1584176">
                  <a:extLst>
                    <a:ext uri="{9D8B030D-6E8A-4147-A177-3AD203B41FA5}">
                      <a16:colId xmlns:a16="http://schemas.microsoft.com/office/drawing/2014/main" val="1525100405"/>
                    </a:ext>
                  </a:extLst>
                </a:gridCol>
                <a:gridCol w="1483689">
                  <a:extLst>
                    <a:ext uri="{9D8B030D-6E8A-4147-A177-3AD203B41FA5}">
                      <a16:colId xmlns:a16="http://schemas.microsoft.com/office/drawing/2014/main" val="292146892"/>
                    </a:ext>
                  </a:extLst>
                </a:gridCol>
              </a:tblGrid>
              <a:tr h="402045">
                <a:tc rowSpan="2">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Показатели</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Страты</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750198600"/>
                  </a:ext>
                </a:extLst>
              </a:tr>
              <a:tr h="804089">
                <a:tc vMerge="1">
                  <a:txBody>
                    <a:bodyPr/>
                    <a:lstStyle/>
                    <a:p>
                      <a:endParaRPr lang="ru-RU"/>
                    </a:p>
                  </a:txBody>
                  <a:tcPr/>
                </a:tc>
                <a:tc>
                  <a:txBody>
                    <a:bodyPr/>
                    <a:lstStyle/>
                    <a:p>
                      <a:pPr algn="ctr">
                        <a:spcAft>
                          <a:spcPts val="0"/>
                        </a:spcAft>
                      </a:pPr>
                      <a:r>
                        <a:rPr lang="ru-RU" sz="1800" b="1" dirty="0">
                          <a:solidFill>
                            <a:schemeClr val="tx1">
                              <a:lumMod val="95000"/>
                              <a:lumOff val="5000"/>
                            </a:schemeClr>
                          </a:solidFill>
                          <a:effectLst/>
                          <a:latin typeface="Arial" panose="020B0604020202020204" pitchFamily="34" charset="0"/>
                          <a:cs typeface="Arial" panose="020B0604020202020204" pitchFamily="34" charset="0"/>
                        </a:rPr>
                        <a:t>Нижняя</a:t>
                      </a:r>
                      <a:endParaRPr lang="ru-RU" sz="18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b="1" dirty="0">
                          <a:solidFill>
                            <a:schemeClr val="tx1">
                              <a:lumMod val="95000"/>
                              <a:lumOff val="5000"/>
                            </a:schemeClr>
                          </a:solidFill>
                          <a:effectLst/>
                          <a:latin typeface="Arial" panose="020B0604020202020204" pitchFamily="34" charset="0"/>
                          <a:cs typeface="Arial" panose="020B0604020202020204" pitchFamily="34" charset="0"/>
                        </a:rPr>
                        <a:t>Средняя</a:t>
                      </a:r>
                      <a:endParaRPr lang="ru-RU" sz="18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b="1" dirty="0">
                          <a:solidFill>
                            <a:schemeClr val="tx1">
                              <a:lumMod val="95000"/>
                              <a:lumOff val="5000"/>
                            </a:schemeClr>
                          </a:solidFill>
                          <a:effectLst/>
                          <a:latin typeface="Arial" panose="020B0604020202020204" pitchFamily="34" charset="0"/>
                          <a:cs typeface="Arial" panose="020B0604020202020204" pitchFamily="34" charset="0"/>
                        </a:rPr>
                        <a:t>Верхняя</a:t>
                      </a:r>
                      <a:endParaRPr lang="ru-RU" sz="18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5096669"/>
                  </a:ext>
                </a:extLst>
              </a:tr>
              <a:tr h="522058">
                <a:tc>
                  <a:txBody>
                    <a:bodyPr/>
                    <a:lstStyle/>
                    <a:p>
                      <a:pPr algn="just">
                        <a:spcAft>
                          <a:spcPts val="0"/>
                        </a:spcAft>
                      </a:pPr>
                      <a:r>
                        <a:rPr lang="ru-RU" sz="1800" b="0">
                          <a:solidFill>
                            <a:schemeClr val="tx1">
                              <a:lumMod val="95000"/>
                              <a:lumOff val="5000"/>
                            </a:schemeClr>
                          </a:solidFill>
                          <a:effectLst/>
                          <a:latin typeface="Arial" panose="020B0604020202020204" pitchFamily="34" charset="0"/>
                          <a:cs typeface="Arial" panose="020B0604020202020204" pitchFamily="34" charset="0"/>
                        </a:rPr>
                        <a:t>Считают, что жизнь в целом складывается хорошо</a:t>
                      </a:r>
                      <a:endParaRPr lang="ru-RU" sz="18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8,3</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24,7</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60,1</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292759337"/>
                  </a:ext>
                </a:extLst>
              </a:tr>
              <a:tr h="510057">
                <a:tc>
                  <a:txBody>
                    <a:bodyPr/>
                    <a:lstStyle/>
                    <a:p>
                      <a:pPr algn="just">
                        <a:spcAft>
                          <a:spcPts val="0"/>
                        </a:spcAft>
                      </a:pPr>
                      <a:r>
                        <a:rPr lang="ru-RU" sz="1800" b="0">
                          <a:solidFill>
                            <a:schemeClr val="tx1">
                              <a:lumMod val="95000"/>
                              <a:lumOff val="5000"/>
                            </a:schemeClr>
                          </a:solidFill>
                          <a:effectLst/>
                          <a:latin typeface="Arial" panose="020B0604020202020204" pitchFamily="34" charset="0"/>
                          <a:cs typeface="Arial" panose="020B0604020202020204" pitchFamily="34" charset="0"/>
                        </a:rPr>
                        <a:t>Оценивают свой статус в обществе как хороший</a:t>
                      </a:r>
                      <a:endParaRPr lang="ru-RU" sz="18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a:solidFill>
                            <a:schemeClr val="tx1">
                              <a:lumMod val="95000"/>
                              <a:lumOff val="5000"/>
                            </a:schemeClr>
                          </a:solidFill>
                          <a:effectLst/>
                          <a:latin typeface="Arial" panose="020B0604020202020204" pitchFamily="34" charset="0"/>
                          <a:cs typeface="Arial" panose="020B0604020202020204" pitchFamily="34" charset="0"/>
                        </a:rPr>
                        <a:t>8,3</a:t>
                      </a:r>
                      <a:endParaRPr lang="ru-RU" sz="18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25,8</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55,0</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1366374154"/>
                  </a:ext>
                </a:extLst>
              </a:tr>
              <a:tr h="642071">
                <a:tc>
                  <a:txBody>
                    <a:bodyPr/>
                    <a:lstStyle/>
                    <a:p>
                      <a:pPr algn="just">
                        <a:spcAft>
                          <a:spcPts val="0"/>
                        </a:spcAft>
                      </a:pPr>
                      <a:r>
                        <a:rPr lang="ru-RU" sz="1800" b="0">
                          <a:solidFill>
                            <a:schemeClr val="tx1">
                              <a:lumMod val="95000"/>
                              <a:lumOff val="5000"/>
                            </a:schemeClr>
                          </a:solidFill>
                          <a:effectLst/>
                          <a:latin typeface="Arial" panose="020B0604020202020204" pitchFamily="34" charset="0"/>
                          <a:cs typeface="Arial" panose="020B0604020202020204" pitchFamily="34" charset="0"/>
                        </a:rPr>
                        <a:t>Ощущают эмоциональный подъем или чувствуют себя спокойно, уравновешенно</a:t>
                      </a:r>
                      <a:endParaRPr lang="ru-RU" sz="18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a:solidFill>
                            <a:schemeClr val="tx1">
                              <a:lumMod val="95000"/>
                              <a:lumOff val="5000"/>
                            </a:schemeClr>
                          </a:solidFill>
                          <a:effectLst/>
                          <a:latin typeface="Arial" panose="020B0604020202020204" pitchFamily="34" charset="0"/>
                          <a:cs typeface="Arial" panose="020B0604020202020204" pitchFamily="34" charset="0"/>
                        </a:rPr>
                        <a:t>41,8</a:t>
                      </a:r>
                      <a:endParaRPr lang="ru-RU" sz="18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61,9</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84,4</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2037975438"/>
                  </a:ext>
                </a:extLst>
              </a:tr>
              <a:tr h="702079">
                <a:tc>
                  <a:txBody>
                    <a:bodyPr/>
                    <a:lstStyle/>
                    <a:p>
                      <a:pPr algn="just">
                        <a:spcAft>
                          <a:spcPts val="0"/>
                        </a:spcAft>
                      </a:pPr>
                      <a:r>
                        <a:rPr lang="ru-RU" sz="1800" b="0" dirty="0">
                          <a:solidFill>
                            <a:schemeClr val="tx1">
                              <a:lumMod val="95000"/>
                              <a:lumOff val="5000"/>
                            </a:schemeClr>
                          </a:solidFill>
                          <a:effectLst/>
                          <a:latin typeface="Arial" panose="020B0604020202020204" pitchFamily="34" charset="0"/>
                          <a:cs typeface="Arial" panose="020B0604020202020204" pitchFamily="34" charset="0"/>
                        </a:rPr>
                        <a:t>Находятся в состоянии безразличия, апатии или ощущают тревогу, раздражение, озлобленность, агрессию</a:t>
                      </a:r>
                      <a:endParaRPr lang="ru-RU" sz="18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58,2</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800">
                          <a:solidFill>
                            <a:schemeClr val="tx1">
                              <a:lumMod val="95000"/>
                              <a:lumOff val="5000"/>
                            </a:schemeClr>
                          </a:solidFill>
                          <a:effectLst/>
                          <a:latin typeface="Arial" panose="020B0604020202020204" pitchFamily="34" charset="0"/>
                          <a:cs typeface="Arial" panose="020B0604020202020204" pitchFamily="34" charset="0"/>
                        </a:rPr>
                        <a:t>38,1</a:t>
                      </a:r>
                      <a:endParaRPr lang="ru-RU" sz="18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800" dirty="0">
                          <a:solidFill>
                            <a:schemeClr val="tx1">
                              <a:lumMod val="95000"/>
                              <a:lumOff val="5000"/>
                            </a:schemeClr>
                          </a:solidFill>
                          <a:effectLst/>
                          <a:latin typeface="Arial" panose="020B0604020202020204" pitchFamily="34" charset="0"/>
                          <a:cs typeface="Arial" panose="020B0604020202020204" pitchFamily="34" charset="0"/>
                        </a:rPr>
                        <a:t>15,6</a:t>
                      </a:r>
                      <a:endParaRPr lang="ru-RU" sz="18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9967605"/>
                  </a:ext>
                </a:extLst>
              </a:tr>
            </a:tbl>
          </a:graphicData>
        </a:graphic>
      </p:graphicFrame>
    </p:spTree>
    <p:extLst>
      <p:ext uri="{BB962C8B-B14F-4D97-AF65-F5344CB8AC3E}">
        <p14:creationId xmlns:p14="http://schemas.microsoft.com/office/powerpoint/2010/main" val="3926571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67419ECF-DFD7-4D73-806D-BFC3CEC4C861}"/>
              </a:ext>
            </a:extLst>
          </p:cNvPr>
          <p:cNvSpPr>
            <a:spLocks noGrp="1"/>
          </p:cNvSpPr>
          <p:nvPr>
            <p:ph type="title"/>
          </p:nvPr>
        </p:nvSpPr>
        <p:spPr>
          <a:xfrm>
            <a:off x="839416" y="5633447"/>
            <a:ext cx="10945215" cy="566739"/>
          </a:xfrm>
        </p:spPr>
        <p:txBody>
          <a:bodyPr/>
          <a:lstStyle/>
          <a:p>
            <a:r>
              <a:rPr lang="ru-RU" sz="2400" dirty="0">
                <a:solidFill>
                  <a:srgbClr val="C00000"/>
                </a:solidFill>
              </a:rPr>
              <a:t>Удовлетворенность жизнью и социальное самочувствие россиян до 30 лет включительно из разных страт, ИС ФНИСЦ РАН, 2018 г., %</a:t>
            </a:r>
          </a:p>
        </p:txBody>
      </p:sp>
      <p:graphicFrame>
        <p:nvGraphicFramePr>
          <p:cNvPr id="7" name="Диаграмма 6">
            <a:extLst>
              <a:ext uri="{FF2B5EF4-FFF2-40B4-BE49-F238E27FC236}">
                <a16:creationId xmlns:a16="http://schemas.microsoft.com/office/drawing/2014/main" id="{5E05604D-FCB1-4619-A2DB-1131FF68146E}"/>
              </a:ext>
            </a:extLst>
          </p:cNvPr>
          <p:cNvGraphicFramePr>
            <a:graphicFrameLocks/>
          </p:cNvGraphicFramePr>
          <p:nvPr>
            <p:extLst>
              <p:ext uri="{D42A27DB-BD31-4B8C-83A1-F6EECF244321}">
                <p14:modId xmlns:p14="http://schemas.microsoft.com/office/powerpoint/2010/main" val="327531826"/>
              </p:ext>
            </p:extLst>
          </p:nvPr>
        </p:nvGraphicFramePr>
        <p:xfrm>
          <a:off x="695401" y="637639"/>
          <a:ext cx="11089230" cy="45064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55962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Таблица 6">
            <a:extLst>
              <a:ext uri="{FF2B5EF4-FFF2-40B4-BE49-F238E27FC236}">
                <a16:creationId xmlns:a16="http://schemas.microsoft.com/office/drawing/2014/main" id="{BD8D10F8-82DB-4A1F-9F16-8632132D59B0}"/>
              </a:ext>
            </a:extLst>
          </p:cNvPr>
          <p:cNvGraphicFramePr>
            <a:graphicFrameLocks noGrp="1"/>
          </p:cNvGraphicFramePr>
          <p:nvPr>
            <p:ph type="tbl" idx="1"/>
            <p:extLst>
              <p:ext uri="{D42A27DB-BD31-4B8C-83A1-F6EECF244321}">
                <p14:modId xmlns:p14="http://schemas.microsoft.com/office/powerpoint/2010/main" val="2098913252"/>
              </p:ext>
            </p:extLst>
          </p:nvPr>
        </p:nvGraphicFramePr>
        <p:xfrm>
          <a:off x="911424" y="1412776"/>
          <a:ext cx="10557816" cy="5040564"/>
        </p:xfrm>
        <a:graphic>
          <a:graphicData uri="http://schemas.openxmlformats.org/drawingml/2006/table">
            <a:tbl>
              <a:tblPr>
                <a:tableStyleId>{5C22544A-7EE6-4342-B048-85BDC9FD1C3A}</a:tableStyleId>
              </a:tblPr>
              <a:tblGrid>
                <a:gridCol w="4761575">
                  <a:extLst>
                    <a:ext uri="{9D8B030D-6E8A-4147-A177-3AD203B41FA5}">
                      <a16:colId xmlns:a16="http://schemas.microsoft.com/office/drawing/2014/main" val="3143277603"/>
                    </a:ext>
                  </a:extLst>
                </a:gridCol>
                <a:gridCol w="1532995">
                  <a:extLst>
                    <a:ext uri="{9D8B030D-6E8A-4147-A177-3AD203B41FA5}">
                      <a16:colId xmlns:a16="http://schemas.microsoft.com/office/drawing/2014/main" val="3647330503"/>
                    </a:ext>
                  </a:extLst>
                </a:gridCol>
                <a:gridCol w="1532995">
                  <a:extLst>
                    <a:ext uri="{9D8B030D-6E8A-4147-A177-3AD203B41FA5}">
                      <a16:colId xmlns:a16="http://schemas.microsoft.com/office/drawing/2014/main" val="699142589"/>
                    </a:ext>
                  </a:extLst>
                </a:gridCol>
                <a:gridCol w="1530884">
                  <a:extLst>
                    <a:ext uri="{9D8B030D-6E8A-4147-A177-3AD203B41FA5}">
                      <a16:colId xmlns:a16="http://schemas.microsoft.com/office/drawing/2014/main" val="1397207181"/>
                    </a:ext>
                  </a:extLst>
                </a:gridCol>
                <a:gridCol w="1199367">
                  <a:extLst>
                    <a:ext uri="{9D8B030D-6E8A-4147-A177-3AD203B41FA5}">
                      <a16:colId xmlns:a16="http://schemas.microsoft.com/office/drawing/2014/main" val="2129821276"/>
                    </a:ext>
                  </a:extLst>
                </a:gridCol>
              </a:tblGrid>
              <a:tr h="336038">
                <a:tc rowSpan="2">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Цели, </a:t>
                      </a:r>
                      <a:r>
                        <a:rPr lang="ru-RU" sz="1800" b="1" u="sng" dirty="0">
                          <a:effectLst/>
                          <a:latin typeface="Times New Roman" panose="02020603050405020304" pitchFamily="18" charset="0"/>
                          <a:cs typeface="Times New Roman" panose="02020603050405020304" pitchFamily="18" charset="0"/>
                        </a:rPr>
                        <a:t>не</a:t>
                      </a:r>
                      <a:r>
                        <a:rPr lang="ru-RU" sz="1800" b="1" dirty="0">
                          <a:effectLst/>
                          <a:latin typeface="Times New Roman" panose="02020603050405020304" pitchFamily="18" charset="0"/>
                          <a:cs typeface="Times New Roman" panose="02020603050405020304" pitchFamily="18" charset="0"/>
                        </a:rPr>
                        <a:t> входившие в жизненные планы</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3">
                  <a:txBody>
                    <a:bodyPr/>
                    <a:lstStyle/>
                    <a:p>
                      <a:pPr indent="450215" algn="ctr">
                        <a:lnSpc>
                          <a:spcPct val="120000"/>
                        </a:lnSpc>
                        <a:spcAft>
                          <a:spcPts val="0"/>
                        </a:spcAft>
                      </a:pPr>
                      <a:r>
                        <a:rPr lang="ru-RU" sz="1800" b="1" dirty="0">
                          <a:effectLst/>
                          <a:latin typeface="Times New Roman" panose="02020603050405020304" pitchFamily="18" charset="0"/>
                          <a:cs typeface="Times New Roman" panose="02020603050405020304" pitchFamily="18" charset="0"/>
                        </a:rPr>
                        <a:t>Страты</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tc rowSpan="2">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Разрыв, разы</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4635115"/>
                  </a:ext>
                </a:extLst>
              </a:tr>
              <a:tr h="336038">
                <a:tc vMerge="1">
                  <a:txBody>
                    <a:bodyPr/>
                    <a:lstStyle/>
                    <a:p>
                      <a:endParaRPr lang="ru-RU"/>
                    </a:p>
                  </a:txBody>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Нижняя</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Средняя</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Верхняя</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2823150351"/>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Попасть в определенный круг людей</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61,3</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56,0</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45,4</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9FFFF"/>
                    </a:solid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1,4</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5752855"/>
                  </a:ext>
                </a:extLst>
              </a:tr>
              <a:tr h="672073">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Влиять на то, что происходит в обществе или том месте, где они живут</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56,0</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51,0</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47,0</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D9FFFF"/>
                    </a:solid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1,2</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6597688"/>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Иметь интересную работу</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9,9</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6,7</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1,1</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9,0</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7191492"/>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Стать профессионалом в своем деле</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11,6</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6,6</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1,9</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6,1</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000074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Хорошо зарабатывать</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8,2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6,2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2,2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3,7</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6186100"/>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Получить хорошее образование</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24,5</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16,4</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6,8</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3,6</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023607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Заниматься любимым делом</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11,1</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7,9</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3,4</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3,3</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831507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Побывать в разных странах мира</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31,0</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19,2</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9,6</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3,2</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4996780"/>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Получить престижную работу</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21,4</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17,9</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9,2</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2,3</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5202770"/>
                  </a:ext>
                </a:extLst>
              </a:tr>
              <a:tr h="672073">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Сделать карьеру (профессиональную, политическую или общественную)</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45,2</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37,1</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solidFill>
                            <a:srgbClr val="C00000"/>
                          </a:solidFill>
                          <a:effectLst/>
                          <a:latin typeface="Times New Roman" panose="02020603050405020304" pitchFamily="18" charset="0"/>
                          <a:cs typeface="Times New Roman" panose="02020603050405020304" pitchFamily="18" charset="0"/>
                        </a:rPr>
                        <a:t>20,6</a:t>
                      </a:r>
                      <a:endParaRPr lang="ru-RU" sz="1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2,2</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77346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Иметь доступ к власти</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74,7</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72,3</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65,9</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1,1</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9579856"/>
                  </a:ext>
                </a:extLst>
              </a:tr>
            </a:tbl>
          </a:graphicData>
        </a:graphic>
      </p:graphicFrame>
      <p:sp>
        <p:nvSpPr>
          <p:cNvPr id="8" name="Заголовок 4">
            <a:extLst>
              <a:ext uri="{FF2B5EF4-FFF2-40B4-BE49-F238E27FC236}">
                <a16:creationId xmlns:a16="http://schemas.microsoft.com/office/drawing/2014/main" id="{39BC2604-87BA-4666-BC85-A251406DEFB9}"/>
              </a:ext>
            </a:extLst>
          </p:cNvPr>
          <p:cNvSpPr>
            <a:spLocks noGrp="1"/>
          </p:cNvSpPr>
          <p:nvPr>
            <p:ph type="title"/>
          </p:nvPr>
        </p:nvSpPr>
        <p:spPr>
          <a:xfrm>
            <a:off x="609600" y="404660"/>
            <a:ext cx="10972800" cy="868958"/>
          </a:xfrm>
        </p:spPr>
        <p:txBody>
          <a:bodyPr/>
          <a:lstStyle/>
          <a:p>
            <a:pPr algn="ctr"/>
            <a:r>
              <a:rPr lang="ru-RU" sz="2400" b="1" dirty="0">
                <a:solidFill>
                  <a:srgbClr val="C00000"/>
                </a:solidFill>
              </a:rPr>
              <a:t>Специфика жизненных целей представителей разных страт, ИС ФНИСЦ РАН, 2018, %</a:t>
            </a:r>
            <a:endParaRPr lang="ru-RU" sz="2400" dirty="0">
              <a:solidFill>
                <a:srgbClr val="C00000"/>
              </a:solidFill>
            </a:endParaRPr>
          </a:p>
        </p:txBody>
      </p:sp>
    </p:spTree>
    <p:extLst>
      <p:ext uri="{BB962C8B-B14F-4D97-AF65-F5344CB8AC3E}">
        <p14:creationId xmlns:p14="http://schemas.microsoft.com/office/powerpoint/2010/main" val="1298246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Таблица 6">
            <a:extLst>
              <a:ext uri="{FF2B5EF4-FFF2-40B4-BE49-F238E27FC236}">
                <a16:creationId xmlns:a16="http://schemas.microsoft.com/office/drawing/2014/main" id="{BD8D10F8-82DB-4A1F-9F16-8632132D59B0}"/>
              </a:ext>
            </a:extLst>
          </p:cNvPr>
          <p:cNvGraphicFramePr>
            <a:graphicFrameLocks noGrp="1"/>
          </p:cNvGraphicFramePr>
          <p:nvPr>
            <p:ph type="tbl" idx="1"/>
            <p:extLst>
              <p:ext uri="{D42A27DB-BD31-4B8C-83A1-F6EECF244321}">
                <p14:modId xmlns:p14="http://schemas.microsoft.com/office/powerpoint/2010/main" val="3994553967"/>
              </p:ext>
            </p:extLst>
          </p:nvPr>
        </p:nvGraphicFramePr>
        <p:xfrm>
          <a:off x="911424" y="1412776"/>
          <a:ext cx="10557816" cy="5040564"/>
        </p:xfrm>
        <a:graphic>
          <a:graphicData uri="http://schemas.openxmlformats.org/drawingml/2006/table">
            <a:tbl>
              <a:tblPr>
                <a:tableStyleId>{5C22544A-7EE6-4342-B048-85BDC9FD1C3A}</a:tableStyleId>
              </a:tblPr>
              <a:tblGrid>
                <a:gridCol w="4761575">
                  <a:extLst>
                    <a:ext uri="{9D8B030D-6E8A-4147-A177-3AD203B41FA5}">
                      <a16:colId xmlns:a16="http://schemas.microsoft.com/office/drawing/2014/main" val="3143277603"/>
                    </a:ext>
                  </a:extLst>
                </a:gridCol>
                <a:gridCol w="1532995">
                  <a:extLst>
                    <a:ext uri="{9D8B030D-6E8A-4147-A177-3AD203B41FA5}">
                      <a16:colId xmlns:a16="http://schemas.microsoft.com/office/drawing/2014/main" val="3647330503"/>
                    </a:ext>
                  </a:extLst>
                </a:gridCol>
                <a:gridCol w="1532995">
                  <a:extLst>
                    <a:ext uri="{9D8B030D-6E8A-4147-A177-3AD203B41FA5}">
                      <a16:colId xmlns:a16="http://schemas.microsoft.com/office/drawing/2014/main" val="699142589"/>
                    </a:ext>
                  </a:extLst>
                </a:gridCol>
                <a:gridCol w="1530884">
                  <a:extLst>
                    <a:ext uri="{9D8B030D-6E8A-4147-A177-3AD203B41FA5}">
                      <a16:colId xmlns:a16="http://schemas.microsoft.com/office/drawing/2014/main" val="1397207181"/>
                    </a:ext>
                  </a:extLst>
                </a:gridCol>
                <a:gridCol w="1199367">
                  <a:extLst>
                    <a:ext uri="{9D8B030D-6E8A-4147-A177-3AD203B41FA5}">
                      <a16:colId xmlns:a16="http://schemas.microsoft.com/office/drawing/2014/main" val="2129821276"/>
                    </a:ext>
                  </a:extLst>
                </a:gridCol>
              </a:tblGrid>
              <a:tr h="336038">
                <a:tc rowSpan="2">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Цели, </a:t>
                      </a:r>
                      <a:r>
                        <a:rPr lang="ru-RU" sz="1800" b="1" u="sng" dirty="0">
                          <a:effectLst/>
                          <a:latin typeface="Times New Roman" panose="02020603050405020304" pitchFamily="18" charset="0"/>
                          <a:cs typeface="Times New Roman" panose="02020603050405020304" pitchFamily="18" charset="0"/>
                        </a:rPr>
                        <a:t>не</a:t>
                      </a:r>
                      <a:r>
                        <a:rPr lang="ru-RU" sz="1800" b="1" dirty="0">
                          <a:effectLst/>
                          <a:latin typeface="Times New Roman" panose="02020603050405020304" pitchFamily="18" charset="0"/>
                          <a:cs typeface="Times New Roman" panose="02020603050405020304" pitchFamily="18" charset="0"/>
                        </a:rPr>
                        <a:t> входившие в жизненные планы</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3">
                  <a:txBody>
                    <a:bodyPr/>
                    <a:lstStyle/>
                    <a:p>
                      <a:pPr indent="450215" algn="ctr">
                        <a:lnSpc>
                          <a:spcPct val="120000"/>
                        </a:lnSpc>
                        <a:spcAft>
                          <a:spcPts val="0"/>
                        </a:spcAft>
                      </a:pPr>
                      <a:r>
                        <a:rPr lang="ru-RU" sz="1800" b="1" dirty="0">
                          <a:effectLst/>
                          <a:latin typeface="Times New Roman" panose="02020603050405020304" pitchFamily="18" charset="0"/>
                          <a:cs typeface="Times New Roman" panose="02020603050405020304" pitchFamily="18" charset="0"/>
                        </a:rPr>
                        <a:t>Страты</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tc rowSpan="2">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Разрыв, разы</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4635115"/>
                  </a:ext>
                </a:extLst>
              </a:tr>
              <a:tr h="336038">
                <a:tc vMerge="1">
                  <a:txBody>
                    <a:bodyPr/>
                    <a:lstStyle/>
                    <a:p>
                      <a:endParaRPr lang="ru-RU"/>
                    </a:p>
                  </a:txBody>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Нижняя</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Средняя</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indent="0" algn="ctr">
                        <a:lnSpc>
                          <a:spcPct val="120000"/>
                        </a:lnSpc>
                        <a:spcBef>
                          <a:spcPts val="0"/>
                        </a:spcBef>
                        <a:spcAft>
                          <a:spcPts val="0"/>
                        </a:spcAft>
                      </a:pPr>
                      <a:r>
                        <a:rPr lang="ru-RU" sz="1800" b="1" dirty="0">
                          <a:effectLst/>
                          <a:latin typeface="Times New Roman" panose="02020603050405020304" pitchFamily="18" charset="0"/>
                          <a:cs typeface="Times New Roman" panose="02020603050405020304" pitchFamily="18" charset="0"/>
                        </a:rPr>
                        <a:t>Верхняя</a:t>
                      </a:r>
                      <a:endPar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vMerge="1">
                  <a:txBody>
                    <a:bodyPr/>
                    <a:lstStyle/>
                    <a:p>
                      <a:endParaRPr lang="ru-RU"/>
                    </a:p>
                  </a:txBody>
                  <a:tcPr/>
                </a:tc>
                <a:extLst>
                  <a:ext uri="{0D108BD9-81ED-4DB2-BD59-A6C34878D82A}">
                    <a16:rowId xmlns:a16="http://schemas.microsoft.com/office/drawing/2014/main" val="2823150351"/>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Попасть в определенный круг людей</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40,0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38,0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34,4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5752855"/>
                  </a:ext>
                </a:extLst>
              </a:tr>
              <a:tr h="672073">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Влиять на то, что происходит в обществе или том месте, где они живут</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42,1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40,6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41,1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6597688"/>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Иметь интересную работу</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4,7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2,0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2,9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37191492"/>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Стать профессионалом в своем деле</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7,7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2,6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0,5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000074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Хорошо зарабатывать</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2,1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0,5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6186100"/>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Получить хорошее образование</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11,5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6,1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023607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Заниматься любимым делом</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6,0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3,1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831507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Побывать в разных странах мира</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a:effectLst/>
                          <a:latin typeface="Times New Roman" panose="02020603050405020304" pitchFamily="18" charset="0"/>
                          <a:ea typeface="Calibri" panose="020F0502020204030204" pitchFamily="34" charset="0"/>
                          <a:cs typeface="Times New Roman" panose="02020603050405020304" pitchFamily="18" charset="0"/>
                        </a:rPr>
                        <a:t>16,6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7,1</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a:effectLst/>
                          <a:latin typeface="Times New Roman" panose="02020603050405020304" pitchFamily="18" charset="0"/>
                          <a:ea typeface="Calibri" panose="020F0502020204030204" pitchFamily="34" charset="0"/>
                          <a:cs typeface="Times New Roman" panose="02020603050405020304" pitchFamily="18" charset="0"/>
                        </a:rPr>
                        <a:t>3,8</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4,4</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4996780"/>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Получить престижную работу</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4,3</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4,9</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6,2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5202770"/>
                  </a:ext>
                </a:extLst>
              </a:tr>
              <a:tr h="672073">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Сделать карьеру (профессиональную, политическую или общественную)</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a:effectLst/>
                          <a:latin typeface="Times New Roman" panose="02020603050405020304" pitchFamily="18" charset="0"/>
                          <a:ea typeface="Calibri" panose="020F0502020204030204" pitchFamily="34" charset="0"/>
                          <a:cs typeface="Times New Roman" panose="02020603050405020304" pitchFamily="18" charset="0"/>
                        </a:rPr>
                        <a:t>26,0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18,7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a:effectLst/>
                          <a:latin typeface="Times New Roman" panose="02020603050405020304" pitchFamily="18" charset="0"/>
                          <a:ea typeface="Calibri" panose="020F0502020204030204" pitchFamily="34" charset="0"/>
                          <a:cs typeface="Times New Roman" panose="02020603050405020304" pitchFamily="18" charset="0"/>
                        </a:rPr>
                        <a:t>12,0</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9773463"/>
                  </a:ext>
                </a:extLst>
              </a:tr>
              <a:tr h="336038">
                <a:tc>
                  <a:txBody>
                    <a:bodyPr/>
                    <a:lstStyle/>
                    <a:p>
                      <a:pPr indent="0" algn="ctr">
                        <a:lnSpc>
                          <a:spcPct val="120000"/>
                        </a:lnSpc>
                        <a:spcBef>
                          <a:spcPts val="0"/>
                        </a:spcBef>
                        <a:spcAft>
                          <a:spcPts val="0"/>
                        </a:spcAft>
                      </a:pPr>
                      <a:r>
                        <a:rPr lang="ru-RU" sz="1800" dirty="0">
                          <a:effectLst/>
                          <a:latin typeface="Times New Roman" panose="02020603050405020304" pitchFamily="18" charset="0"/>
                          <a:cs typeface="Times New Roman" panose="02020603050405020304" pitchFamily="18" charset="0"/>
                        </a:rPr>
                        <a:t>Иметь доступ к власти</a:t>
                      </a:r>
                      <a:endParaRPr lang="ru-RU"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381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53,6</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57,7</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a:effectLst/>
                          <a:latin typeface="Times New Roman" panose="02020603050405020304" pitchFamily="18" charset="0"/>
                          <a:ea typeface="Calibri" panose="020F0502020204030204" pitchFamily="34" charset="0"/>
                          <a:cs typeface="Times New Roman" panose="02020603050405020304" pitchFamily="18" charset="0"/>
                        </a:rPr>
                        <a:t>54,5</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ru-RU" sz="18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952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9579856"/>
                  </a:ext>
                </a:extLst>
              </a:tr>
            </a:tbl>
          </a:graphicData>
        </a:graphic>
      </p:graphicFrame>
      <p:sp>
        <p:nvSpPr>
          <p:cNvPr id="8" name="Заголовок 4">
            <a:extLst>
              <a:ext uri="{FF2B5EF4-FFF2-40B4-BE49-F238E27FC236}">
                <a16:creationId xmlns:a16="http://schemas.microsoft.com/office/drawing/2014/main" id="{39BC2604-87BA-4666-BC85-A251406DEFB9}"/>
              </a:ext>
            </a:extLst>
          </p:cNvPr>
          <p:cNvSpPr>
            <a:spLocks noGrp="1"/>
          </p:cNvSpPr>
          <p:nvPr>
            <p:ph type="title"/>
          </p:nvPr>
        </p:nvSpPr>
        <p:spPr>
          <a:xfrm>
            <a:off x="609600" y="404660"/>
            <a:ext cx="10972800" cy="868958"/>
          </a:xfrm>
        </p:spPr>
        <p:txBody>
          <a:bodyPr/>
          <a:lstStyle/>
          <a:p>
            <a:pPr algn="ctr"/>
            <a:r>
              <a:rPr lang="ru-RU" sz="2400" b="1" dirty="0">
                <a:solidFill>
                  <a:srgbClr val="C00000"/>
                </a:solidFill>
              </a:rPr>
              <a:t>Специфика жизненных целей представителей разных страт </a:t>
            </a:r>
            <a:r>
              <a:rPr lang="ru-RU" sz="2400" b="1" u="sng" dirty="0">
                <a:solidFill>
                  <a:srgbClr val="C00000"/>
                </a:solidFill>
              </a:rPr>
              <a:t>до 30 лет </a:t>
            </a:r>
            <a:r>
              <a:rPr lang="ru-RU" sz="2400" b="1" dirty="0">
                <a:solidFill>
                  <a:srgbClr val="C00000"/>
                </a:solidFill>
              </a:rPr>
              <a:t>включительно, ИС ФНИСЦ РАН, 2018, %</a:t>
            </a:r>
            <a:endParaRPr lang="ru-RU" sz="2400" dirty="0">
              <a:solidFill>
                <a:srgbClr val="C00000"/>
              </a:solidFill>
            </a:endParaRPr>
          </a:p>
        </p:txBody>
      </p:sp>
    </p:spTree>
    <p:extLst>
      <p:ext uri="{BB962C8B-B14F-4D97-AF65-F5344CB8AC3E}">
        <p14:creationId xmlns:p14="http://schemas.microsoft.com/office/powerpoint/2010/main" val="3612709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D96B49-AF04-401F-BCE3-7497AB99CA53}"/>
              </a:ext>
            </a:extLst>
          </p:cNvPr>
          <p:cNvSpPr>
            <a:spLocks noGrp="1"/>
          </p:cNvSpPr>
          <p:nvPr>
            <p:ph type="title"/>
          </p:nvPr>
        </p:nvSpPr>
        <p:spPr>
          <a:xfrm>
            <a:off x="695400" y="5682090"/>
            <a:ext cx="11161240" cy="566739"/>
          </a:xfrm>
        </p:spPr>
        <p:txBody>
          <a:bodyPr/>
          <a:lstStyle/>
          <a:p>
            <a:pPr algn="ctr"/>
            <a:r>
              <a:rPr lang="ru-RU" sz="2800" dirty="0">
                <a:solidFill>
                  <a:srgbClr val="C00000"/>
                </a:solidFill>
              </a:rPr>
              <a:t>Горизонт планирования у представителей разных страт, ИС ФНИСЦ РАН, 2018, %</a:t>
            </a:r>
          </a:p>
        </p:txBody>
      </p:sp>
      <p:graphicFrame>
        <p:nvGraphicFramePr>
          <p:cNvPr id="5" name="Рисунок 4">
            <a:extLst>
              <a:ext uri="{FF2B5EF4-FFF2-40B4-BE49-F238E27FC236}">
                <a16:creationId xmlns:a16="http://schemas.microsoft.com/office/drawing/2014/main" id="{F1760F8D-6083-4838-B4C6-5BE019144A7D}"/>
              </a:ext>
            </a:extLst>
          </p:cNvPr>
          <p:cNvGraphicFramePr>
            <a:graphicFrameLocks noGrp="1"/>
          </p:cNvGraphicFramePr>
          <p:nvPr>
            <p:ph type="pic" idx="1"/>
            <p:extLst>
              <p:ext uri="{D42A27DB-BD31-4B8C-83A1-F6EECF244321}">
                <p14:modId xmlns:p14="http://schemas.microsoft.com/office/powerpoint/2010/main" val="1143088210"/>
              </p:ext>
            </p:extLst>
          </p:nvPr>
        </p:nvGraphicFramePr>
        <p:xfrm>
          <a:off x="695400" y="612774"/>
          <a:ext cx="10441160" cy="46779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88433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84B79A-BDFE-4A06-993E-0341D873A837}"/>
              </a:ext>
            </a:extLst>
          </p:cNvPr>
          <p:cNvSpPr>
            <a:spLocks noGrp="1"/>
          </p:cNvSpPr>
          <p:nvPr>
            <p:ph type="title"/>
          </p:nvPr>
        </p:nvSpPr>
        <p:spPr>
          <a:xfrm>
            <a:off x="551384" y="5961856"/>
            <a:ext cx="11305256" cy="566739"/>
          </a:xfrm>
        </p:spPr>
        <p:txBody>
          <a:bodyPr/>
          <a:lstStyle/>
          <a:p>
            <a:pPr algn="ctr"/>
            <a:r>
              <a:rPr lang="ru-RU" sz="2400" dirty="0">
                <a:solidFill>
                  <a:srgbClr val="C00000"/>
                </a:solidFill>
              </a:rPr>
              <a:t>Доля имеющих внутренний локус-контроль в разных стратах, среди молодежи до 30 лет и в семьях, где оба родителя имели высшее образование, ИС ФНИСЦ РАН, 2018, %</a:t>
            </a:r>
          </a:p>
        </p:txBody>
      </p:sp>
      <p:graphicFrame>
        <p:nvGraphicFramePr>
          <p:cNvPr id="5" name="Рисунок 4">
            <a:extLst>
              <a:ext uri="{FF2B5EF4-FFF2-40B4-BE49-F238E27FC236}">
                <a16:creationId xmlns:a16="http://schemas.microsoft.com/office/drawing/2014/main" id="{EB54F0D7-167D-48F6-B8E9-105AB1681445}"/>
              </a:ext>
            </a:extLst>
          </p:cNvPr>
          <p:cNvGraphicFramePr>
            <a:graphicFrameLocks noGrp="1"/>
          </p:cNvGraphicFramePr>
          <p:nvPr>
            <p:ph type="pic" idx="1"/>
            <p:extLst>
              <p:ext uri="{D42A27DB-BD31-4B8C-83A1-F6EECF244321}">
                <p14:modId xmlns:p14="http://schemas.microsoft.com/office/powerpoint/2010/main" val="3849740748"/>
              </p:ext>
            </p:extLst>
          </p:nvPr>
        </p:nvGraphicFramePr>
        <p:xfrm>
          <a:off x="767408" y="476672"/>
          <a:ext cx="10657184" cy="48324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5154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0BCC61-89EC-4410-A84A-4E68321553FA}"/>
              </a:ext>
            </a:extLst>
          </p:cNvPr>
          <p:cNvSpPr>
            <a:spLocks noGrp="1"/>
          </p:cNvSpPr>
          <p:nvPr>
            <p:ph type="title"/>
          </p:nvPr>
        </p:nvSpPr>
        <p:spPr>
          <a:xfrm>
            <a:off x="839416" y="5229200"/>
            <a:ext cx="10297143" cy="566739"/>
          </a:xfrm>
        </p:spPr>
        <p:txBody>
          <a:bodyPr/>
          <a:lstStyle/>
          <a:p>
            <a:pPr algn="ctr"/>
            <a:r>
              <a:rPr lang="ru-RU" sz="2400" dirty="0">
                <a:solidFill>
                  <a:srgbClr val="C00000"/>
                </a:solidFill>
              </a:rPr>
              <a:t>Установка на нонконформизм у представителей разных страт, ИС ФНИСЦ РАН, 2018, %</a:t>
            </a:r>
            <a:endParaRPr lang="ru-RU" sz="2400" dirty="0"/>
          </a:p>
        </p:txBody>
      </p:sp>
      <p:graphicFrame>
        <p:nvGraphicFramePr>
          <p:cNvPr id="5" name="Рисунок 4">
            <a:extLst>
              <a:ext uri="{FF2B5EF4-FFF2-40B4-BE49-F238E27FC236}">
                <a16:creationId xmlns:a16="http://schemas.microsoft.com/office/drawing/2014/main" id="{71BB1CE9-AED8-4BC2-BC26-55D83CB43E22}"/>
              </a:ext>
            </a:extLst>
          </p:cNvPr>
          <p:cNvGraphicFramePr>
            <a:graphicFrameLocks noGrp="1"/>
          </p:cNvGraphicFramePr>
          <p:nvPr>
            <p:ph type="pic" idx="1"/>
            <p:extLst>
              <p:ext uri="{D42A27DB-BD31-4B8C-83A1-F6EECF244321}">
                <p14:modId xmlns:p14="http://schemas.microsoft.com/office/powerpoint/2010/main" val="380010876"/>
              </p:ext>
            </p:extLst>
          </p:nvPr>
        </p:nvGraphicFramePr>
        <p:xfrm>
          <a:off x="839416" y="908719"/>
          <a:ext cx="10657184" cy="38188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2786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B761CF-1439-4A30-A889-678DA961DA31}"/>
              </a:ext>
            </a:extLst>
          </p:cNvPr>
          <p:cNvSpPr>
            <a:spLocks noGrp="1"/>
          </p:cNvSpPr>
          <p:nvPr>
            <p:ph type="title"/>
          </p:nvPr>
        </p:nvSpPr>
        <p:spPr>
          <a:xfrm>
            <a:off x="609600" y="116632"/>
            <a:ext cx="10972800" cy="1371600"/>
          </a:xfrm>
        </p:spPr>
        <p:txBody>
          <a:bodyPr/>
          <a:lstStyle/>
          <a:p>
            <a:pPr algn="ctr"/>
            <a:r>
              <a:rPr lang="ru-RU" sz="3200" b="1" dirty="0">
                <a:solidFill>
                  <a:srgbClr val="C00000"/>
                </a:solidFill>
              </a:rPr>
              <a:t>Основные версии выделения среднего класса в рамках экономических подходов</a:t>
            </a:r>
          </a:p>
        </p:txBody>
      </p:sp>
      <p:sp>
        <p:nvSpPr>
          <p:cNvPr id="3" name="Текст 2">
            <a:extLst>
              <a:ext uri="{FF2B5EF4-FFF2-40B4-BE49-F238E27FC236}">
                <a16:creationId xmlns:a16="http://schemas.microsoft.com/office/drawing/2014/main" id="{E0BE9E64-7672-4B45-9FC0-43A48FA97C27}"/>
              </a:ext>
            </a:extLst>
          </p:cNvPr>
          <p:cNvSpPr>
            <a:spLocks noGrp="1"/>
          </p:cNvSpPr>
          <p:nvPr>
            <p:ph type="body" sz="half" idx="1"/>
          </p:nvPr>
        </p:nvSpPr>
        <p:spPr>
          <a:xfrm>
            <a:off x="609600" y="1700808"/>
            <a:ext cx="11319048" cy="4536504"/>
          </a:xfrm>
        </p:spPr>
        <p:txBody>
          <a:bodyPr/>
          <a:lstStyle/>
          <a:p>
            <a:pPr marL="0" indent="0">
              <a:buNone/>
            </a:pPr>
            <a:r>
              <a:rPr lang="ru-RU" sz="2000" b="1" dirty="0">
                <a:solidFill>
                  <a:srgbClr val="C00000"/>
                </a:solidFill>
              </a:rPr>
              <a:t>По доходу </a:t>
            </a:r>
            <a:r>
              <a:rPr lang="ru-RU" sz="2000" dirty="0"/>
              <a:t>(наиболее распространенный):</a:t>
            </a:r>
          </a:p>
          <a:p>
            <a:pPr>
              <a:buFont typeface="Wingdings" panose="05000000000000000000" pitchFamily="2" charset="2"/>
              <a:buChar char="Ø"/>
            </a:pPr>
            <a:r>
              <a:rPr lang="ru-RU" sz="2000" dirty="0"/>
              <a:t>в рамках абсолютного подхода</a:t>
            </a:r>
          </a:p>
          <a:p>
            <a:pPr>
              <a:buFont typeface="Wingdings" panose="05000000000000000000" pitchFamily="2" charset="2"/>
              <a:buChar char="Ø"/>
            </a:pPr>
            <a:r>
              <a:rPr lang="ru-RU" sz="2000" dirty="0"/>
              <a:t>в рамках относительного подхода</a:t>
            </a:r>
          </a:p>
          <a:p>
            <a:pPr>
              <a:buFont typeface="Wingdings" panose="05000000000000000000" pitchFamily="2" charset="2"/>
              <a:buChar char="Ø"/>
            </a:pPr>
            <a:r>
              <a:rPr lang="ru-RU" sz="2000" dirty="0"/>
              <a:t>с использованием черты бедности и коэффициента мультипликации</a:t>
            </a:r>
          </a:p>
          <a:p>
            <a:pPr marL="0" indent="0">
              <a:buNone/>
            </a:pPr>
            <a:r>
              <a:rPr lang="ru-RU" sz="2000" b="1" dirty="0">
                <a:solidFill>
                  <a:srgbClr val="C00000"/>
                </a:solidFill>
              </a:rPr>
              <a:t>По имуществу </a:t>
            </a:r>
            <a:r>
              <a:rPr lang="ru-RU" sz="2000" dirty="0"/>
              <a:t>(располагаемой собственности)</a:t>
            </a:r>
          </a:p>
          <a:p>
            <a:pPr marL="0" indent="0">
              <a:buNone/>
            </a:pPr>
            <a:r>
              <a:rPr lang="ru-RU" sz="2000" b="1" dirty="0">
                <a:solidFill>
                  <a:srgbClr val="C00000"/>
                </a:solidFill>
              </a:rPr>
              <a:t>По доходу и имуществу в совокупности</a:t>
            </a:r>
          </a:p>
          <a:p>
            <a:pPr marL="0" indent="0">
              <a:buNone/>
            </a:pPr>
            <a:r>
              <a:rPr lang="ru-RU" sz="2000" b="1" dirty="0">
                <a:solidFill>
                  <a:srgbClr val="C00000"/>
                </a:solidFill>
              </a:rPr>
              <a:t>Другие критерии </a:t>
            </a:r>
            <a:r>
              <a:rPr lang="ru-RU" sz="2000" dirty="0"/>
              <a:t>(по возможности удовлетворить базовые потребности и т.д.)</a:t>
            </a:r>
          </a:p>
          <a:p>
            <a:pPr marL="0" indent="0" algn="just">
              <a:lnSpc>
                <a:spcPct val="107000"/>
              </a:lnSpc>
              <a:spcAft>
                <a:spcPts val="0"/>
              </a:spcAft>
              <a:buNone/>
            </a:pPr>
            <a:endParaRPr lang="ru-RU" sz="2000" b="1" dirty="0">
              <a:solidFill>
                <a:srgbClr val="C00000"/>
              </a:solidFill>
              <a:latin typeface="Arial" panose="020B0604020202020204" pitchFamily="34" charset="0"/>
              <a:cs typeface="Arial" panose="020B0604020202020204" pitchFamily="34" charset="0"/>
            </a:endParaRPr>
          </a:p>
          <a:p>
            <a:pPr marL="0" indent="0" algn="just">
              <a:lnSpc>
                <a:spcPct val="107000"/>
              </a:lnSpc>
              <a:spcAft>
                <a:spcPts val="0"/>
              </a:spcAft>
              <a:buNone/>
            </a:pPr>
            <a:r>
              <a:rPr lang="ru-RU" sz="2000" b="1" dirty="0">
                <a:solidFill>
                  <a:srgbClr val="C00000"/>
                </a:solidFill>
                <a:latin typeface="Arial" panose="020B0604020202020204" pitchFamily="34" charset="0"/>
                <a:cs typeface="Arial" panose="020B0604020202020204" pitchFamily="34" charset="0"/>
              </a:rPr>
              <a:t>Средний класс (</a:t>
            </a:r>
            <a:r>
              <a:rPr lang="en-US" sz="2000" b="1" dirty="0">
                <a:solidFill>
                  <a:srgbClr val="C00000"/>
                </a:solidFill>
                <a:latin typeface="Arial" panose="020B0604020202020204" pitchFamily="34" charset="0"/>
                <a:cs typeface="Arial" panose="020B0604020202020204" pitchFamily="34" charset="0"/>
              </a:rPr>
              <a:t>$ </a:t>
            </a:r>
            <a:r>
              <a:rPr lang="ru-RU" sz="2000" b="1" dirty="0">
                <a:solidFill>
                  <a:srgbClr val="C00000"/>
                </a:solidFill>
                <a:latin typeface="Arial" panose="020B0604020202020204" pitchFamily="34" charset="0"/>
                <a:cs typeface="Arial" panose="020B0604020202020204" pitchFamily="34" charset="0"/>
              </a:rPr>
              <a:t>10-50 по ППС) </a:t>
            </a:r>
            <a:r>
              <a:rPr lang="ru-RU" sz="2000" dirty="0">
                <a:latin typeface="Arial" panose="020B0604020202020204" pitchFamily="34" charset="0"/>
                <a:cs typeface="Arial" panose="020B0604020202020204" pitchFamily="34" charset="0"/>
              </a:rPr>
              <a:t>– </a:t>
            </a:r>
            <a:r>
              <a:rPr lang="ru-RU" sz="2000" b="1" dirty="0">
                <a:solidFill>
                  <a:srgbClr val="C00000"/>
                </a:solidFill>
                <a:latin typeface="Arial" panose="020B0604020202020204" pitchFamily="34" charset="0"/>
                <a:cs typeface="Arial" panose="020B0604020202020204" pitchFamily="34" charset="0"/>
              </a:rPr>
              <a:t>69,8%, </a:t>
            </a:r>
            <a:r>
              <a:rPr lang="ru-RU" sz="2000" b="1" dirty="0">
                <a:solidFill>
                  <a:srgbClr val="0070C0"/>
                </a:solidFill>
                <a:latin typeface="Arial" panose="020B0604020202020204" pitchFamily="34" charset="0"/>
                <a:cs typeface="Arial" panose="020B0604020202020204" pitchFamily="34" charset="0"/>
              </a:rPr>
              <a:t>ППС - </a:t>
            </a:r>
            <a:r>
              <a:rPr lang="ru-RU" sz="2000" b="1" dirty="0">
                <a:solidFill>
                  <a:srgbClr val="0070C0"/>
                </a:solidFill>
                <a:latin typeface="Arial" panose="020B0604020202020204" pitchFamily="34" charset="0"/>
                <a:ea typeface="Calibri" panose="020F0502020204030204" pitchFamily="34" charset="0"/>
                <a:cs typeface="Arial" panose="020B0604020202020204" pitchFamily="34" charset="0"/>
              </a:rPr>
              <a:t>в 2017 г. </a:t>
            </a:r>
            <a:r>
              <a:rPr lang="ru-RU" sz="2000" dirty="0">
                <a:latin typeface="Arial" panose="020B0604020202020204" pitchFamily="34" charset="0"/>
                <a:ea typeface="Calibri" panose="020F0502020204030204" pitchFamily="34" charset="0"/>
                <a:cs typeface="Arial" panose="020B0604020202020204" pitchFamily="34" charset="0"/>
              </a:rPr>
              <a:t>по данным Всемирного банка - </a:t>
            </a:r>
            <a:r>
              <a:rPr lang="ru-RU" sz="2000" b="1" dirty="0">
                <a:solidFill>
                  <a:srgbClr val="0070C0"/>
                </a:solidFill>
                <a:latin typeface="Arial" panose="020B0604020202020204" pitchFamily="34" charset="0"/>
                <a:ea typeface="Calibri" panose="020F0502020204030204" pitchFamily="34" charset="0"/>
                <a:cs typeface="Arial" panose="020B0604020202020204" pitchFamily="34" charset="0"/>
              </a:rPr>
              <a:t>26,2 руб. за </a:t>
            </a:r>
            <a:r>
              <a:rPr lang="en-US" sz="2000" b="1" dirty="0">
                <a:solidFill>
                  <a:srgbClr val="0070C0"/>
                </a:solidFill>
                <a:latin typeface="Arial" panose="020B0604020202020204" pitchFamily="34" charset="0"/>
                <a:ea typeface="Calibri" panose="020F0502020204030204" pitchFamily="34" charset="0"/>
                <a:cs typeface="Arial" panose="020B0604020202020204" pitchFamily="34" charset="0"/>
              </a:rPr>
              <a:t>$ </a:t>
            </a:r>
            <a:r>
              <a:rPr lang="ru-RU" sz="2000" dirty="0">
                <a:latin typeface="Arial" panose="020B0604020202020204" pitchFamily="34" charset="0"/>
                <a:ea typeface="Calibri" panose="020F0502020204030204" pitchFamily="34" charset="0"/>
                <a:cs typeface="Arial" panose="020B0604020202020204" pitchFamily="34" charset="0"/>
              </a:rPr>
              <a:t>или</a:t>
            </a:r>
            <a:r>
              <a:rPr lang="en-US" sz="2000" dirty="0">
                <a:latin typeface="Arial" panose="020B0604020202020204" pitchFamily="34" charset="0"/>
                <a:ea typeface="Calibri" panose="020F0502020204030204" pitchFamily="34" charset="0"/>
                <a:cs typeface="Arial" panose="020B0604020202020204" pitchFamily="34" charset="0"/>
              </a:rPr>
              <a:t> 7860 </a:t>
            </a:r>
            <a:r>
              <a:rPr lang="ru-RU" sz="2000" dirty="0">
                <a:latin typeface="Arial" panose="020B0604020202020204" pitchFamily="34" charset="0"/>
                <a:ea typeface="Calibri" panose="020F0502020204030204" pitchFamily="34" charset="0"/>
                <a:cs typeface="Arial" panose="020B0604020202020204" pitchFamily="34" charset="0"/>
              </a:rPr>
              <a:t>руб. в месяц на человека, что меньше ПМ)</a:t>
            </a:r>
            <a:endParaRPr lang="ru-RU" sz="2000" b="1" dirty="0">
              <a:solidFill>
                <a:srgbClr val="C00000"/>
              </a:solidFill>
              <a:latin typeface="Arial" panose="020B0604020202020204" pitchFamily="34" charset="0"/>
              <a:cs typeface="Arial" panose="020B0604020202020204" pitchFamily="34" charset="0"/>
            </a:endParaRPr>
          </a:p>
          <a:p>
            <a:pPr marL="0" indent="0" algn="just">
              <a:lnSpc>
                <a:spcPct val="107000"/>
              </a:lnSpc>
              <a:spcAft>
                <a:spcPts val="0"/>
              </a:spcAft>
              <a:buNone/>
            </a:pPr>
            <a:r>
              <a:rPr lang="ru-RU" sz="2000" b="1" dirty="0">
                <a:solidFill>
                  <a:srgbClr val="C00000"/>
                </a:solidFill>
                <a:latin typeface="Arial" panose="020B0604020202020204" pitchFamily="34" charset="0"/>
                <a:cs typeface="Arial" panose="020B0604020202020204" pitchFamily="34" charset="0"/>
              </a:rPr>
              <a:t>Менее </a:t>
            </a:r>
            <a:r>
              <a:rPr lang="en-US" sz="2000" b="1" dirty="0">
                <a:solidFill>
                  <a:srgbClr val="C00000"/>
                </a:solidFill>
                <a:latin typeface="Arial" panose="020B0604020202020204" pitchFamily="34" charset="0"/>
                <a:cs typeface="Arial" panose="020B0604020202020204" pitchFamily="34" charset="0"/>
              </a:rPr>
              <a:t>$ </a:t>
            </a:r>
            <a:r>
              <a:rPr lang="ru-RU" sz="2000" b="1" dirty="0">
                <a:solidFill>
                  <a:srgbClr val="C00000"/>
                </a:solidFill>
                <a:latin typeface="Arial" panose="020B0604020202020204" pitchFamily="34" charset="0"/>
                <a:cs typeface="Arial" panose="020B0604020202020204" pitchFamily="34" charset="0"/>
              </a:rPr>
              <a:t>10</a:t>
            </a:r>
            <a:r>
              <a:rPr lang="en-US" sz="2000" b="1" dirty="0">
                <a:solidFill>
                  <a:srgbClr val="C00000"/>
                </a:solidFill>
                <a:latin typeface="Arial" panose="020B0604020202020204" pitchFamily="34" charset="0"/>
                <a:cs typeface="Arial" panose="020B0604020202020204" pitchFamily="34" charset="0"/>
              </a:rPr>
              <a:t> </a:t>
            </a:r>
            <a:r>
              <a:rPr lang="ru-RU" sz="2000" b="1" dirty="0">
                <a:solidFill>
                  <a:srgbClr val="C00000"/>
                </a:solidFill>
                <a:latin typeface="Arial" panose="020B0604020202020204" pitchFamily="34" charset="0"/>
                <a:cs typeface="Arial" panose="020B0604020202020204" pitchFamily="34" charset="0"/>
              </a:rPr>
              <a:t>по ППС </a:t>
            </a:r>
            <a:r>
              <a:rPr lang="ru-RU" sz="2000" dirty="0">
                <a:latin typeface="Arial" panose="020B0604020202020204" pitchFamily="34" charset="0"/>
                <a:ea typeface="Calibri" panose="020F0502020204030204" pitchFamily="34" charset="0"/>
                <a:cs typeface="Arial" panose="020B0604020202020204" pitchFamily="34" charset="0"/>
              </a:rPr>
              <a:t>–</a:t>
            </a:r>
            <a:r>
              <a:rPr lang="en-US" sz="2000" dirty="0">
                <a:latin typeface="Arial" panose="020B0604020202020204" pitchFamily="34" charset="0"/>
                <a:ea typeface="Calibri" panose="020F0502020204030204" pitchFamily="34" charset="0"/>
                <a:cs typeface="Arial" panose="020B0604020202020204" pitchFamily="34" charset="0"/>
              </a:rPr>
              <a:t> </a:t>
            </a:r>
            <a:r>
              <a:rPr lang="ru-RU" sz="2000" b="1" dirty="0">
                <a:solidFill>
                  <a:srgbClr val="C00000"/>
                </a:solidFill>
                <a:latin typeface="Arial" panose="020B0604020202020204" pitchFamily="34" charset="0"/>
                <a:ea typeface="Calibri" panose="020F0502020204030204" pitchFamily="34" charset="0"/>
                <a:cs typeface="Arial" panose="020B0604020202020204" pitchFamily="34" charset="0"/>
              </a:rPr>
              <a:t>22,1% </a:t>
            </a:r>
            <a:r>
              <a:rPr lang="ru-RU" sz="2000" dirty="0">
                <a:latin typeface="Arial" panose="020B0604020202020204" pitchFamily="34" charset="0"/>
                <a:ea typeface="Calibri" panose="020F0502020204030204" pitchFamily="34" charset="0"/>
                <a:cs typeface="Arial" panose="020B0604020202020204" pitchFamily="34" charset="0"/>
              </a:rPr>
              <a:t>(в т.ч. 13,1% менее </a:t>
            </a:r>
            <a:r>
              <a:rPr lang="en-US" sz="2000" dirty="0">
                <a:latin typeface="Arial" panose="020B0604020202020204" pitchFamily="34" charset="0"/>
                <a:ea typeface="Calibri" panose="020F0502020204030204" pitchFamily="34" charset="0"/>
                <a:cs typeface="Arial" panose="020B0604020202020204" pitchFamily="34" charset="0"/>
              </a:rPr>
              <a:t>$ 5)</a:t>
            </a:r>
            <a:endParaRPr lang="ru-RU" sz="2000" dirty="0">
              <a:latin typeface="Arial" panose="020B0604020202020204" pitchFamily="34" charset="0"/>
              <a:ea typeface="Calibri" panose="020F0502020204030204" pitchFamily="34" charset="0"/>
              <a:cs typeface="Arial" panose="020B0604020202020204" pitchFamily="34" charset="0"/>
            </a:endParaRPr>
          </a:p>
          <a:p>
            <a:pPr marL="0" indent="0" algn="just">
              <a:lnSpc>
                <a:spcPct val="107000"/>
              </a:lnSpc>
              <a:spcAft>
                <a:spcPts val="0"/>
              </a:spcAft>
              <a:buNone/>
            </a:pPr>
            <a:r>
              <a:rPr lang="ru-RU" sz="2000" b="1" dirty="0">
                <a:solidFill>
                  <a:srgbClr val="C00000"/>
                </a:solidFill>
                <a:latin typeface="Arial" panose="020B0604020202020204" pitchFamily="34" charset="0"/>
                <a:cs typeface="Arial" panose="020B0604020202020204" pitchFamily="34" charset="0"/>
              </a:rPr>
              <a:t>От </a:t>
            </a:r>
            <a:r>
              <a:rPr lang="en-US" sz="2000" b="1" dirty="0">
                <a:solidFill>
                  <a:srgbClr val="C00000"/>
                </a:solidFill>
                <a:latin typeface="Arial" panose="020B0604020202020204" pitchFamily="34" charset="0"/>
                <a:cs typeface="Arial" panose="020B0604020202020204" pitchFamily="34" charset="0"/>
              </a:rPr>
              <a:t>$ 50 </a:t>
            </a:r>
            <a:r>
              <a:rPr lang="ru-RU" sz="2000" b="1" dirty="0">
                <a:solidFill>
                  <a:srgbClr val="C00000"/>
                </a:solidFill>
                <a:latin typeface="Arial" panose="020B0604020202020204" pitchFamily="34" charset="0"/>
                <a:cs typeface="Arial" panose="020B0604020202020204" pitchFamily="34" charset="0"/>
              </a:rPr>
              <a:t>по ППС </a:t>
            </a:r>
            <a:r>
              <a:rPr lang="ru-RU" sz="2000" dirty="0">
                <a:latin typeface="Arial" panose="020B0604020202020204" pitchFamily="34" charset="0"/>
                <a:cs typeface="Arial" panose="020B0604020202020204" pitchFamily="34" charset="0"/>
              </a:rPr>
              <a:t>(или от 39300 руб. в месяц на человека) </a:t>
            </a:r>
            <a:r>
              <a:rPr lang="en-US" sz="2000" dirty="0">
                <a:latin typeface="Arial" panose="020B0604020202020204" pitchFamily="34" charset="0"/>
                <a:cs typeface="Arial" panose="020B0604020202020204" pitchFamily="34" charset="0"/>
              </a:rPr>
              <a:t>– </a:t>
            </a:r>
            <a:r>
              <a:rPr lang="en-US" sz="2000" b="1" dirty="0">
                <a:solidFill>
                  <a:srgbClr val="C00000"/>
                </a:solidFill>
                <a:latin typeface="Arial" panose="020B0604020202020204" pitchFamily="34" charset="0"/>
                <a:cs typeface="Arial" panose="020B0604020202020204" pitchFamily="34" charset="0"/>
              </a:rPr>
              <a:t>8</a:t>
            </a:r>
            <a:r>
              <a:rPr lang="ru-RU" sz="2000" b="1" dirty="0">
                <a:solidFill>
                  <a:srgbClr val="C00000"/>
                </a:solidFill>
                <a:latin typeface="Arial" panose="020B0604020202020204" pitchFamily="34" charset="0"/>
                <a:cs typeface="Arial" panose="020B0604020202020204" pitchFamily="34" charset="0"/>
              </a:rPr>
              <a:t>,</a:t>
            </a:r>
            <a:r>
              <a:rPr lang="en-US" sz="2000" b="1" dirty="0">
                <a:solidFill>
                  <a:srgbClr val="C00000"/>
                </a:solidFill>
                <a:latin typeface="Arial" panose="020B0604020202020204" pitchFamily="34" charset="0"/>
                <a:cs typeface="Arial" panose="020B0604020202020204" pitchFamily="34" charset="0"/>
              </a:rPr>
              <a:t>1%</a:t>
            </a:r>
            <a:r>
              <a:rPr lang="en-US" sz="2000" dirty="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(в числе которых домохозяйства </a:t>
            </a:r>
            <a:r>
              <a:rPr lang="ru-RU" sz="2000" dirty="0">
                <a:latin typeface="Arial" panose="020B0604020202020204" pitchFamily="34" charset="0"/>
                <a:ea typeface="Calibri" panose="020F0502020204030204" pitchFamily="34" charset="0"/>
                <a:cs typeface="Arial" panose="020B0604020202020204" pitchFamily="34" charset="0"/>
              </a:rPr>
              <a:t>с доходами в 40-50 тыс. руб. составляют две трети)</a:t>
            </a:r>
          </a:p>
          <a:p>
            <a:pPr marL="0" indent="0">
              <a:buNone/>
            </a:pPr>
            <a:endParaRPr lang="ru-RU" sz="2400" dirty="0"/>
          </a:p>
        </p:txBody>
      </p:sp>
    </p:spTree>
    <p:extLst>
      <p:ext uri="{BB962C8B-B14F-4D97-AF65-F5344CB8AC3E}">
        <p14:creationId xmlns:p14="http://schemas.microsoft.com/office/powerpoint/2010/main" val="889552883"/>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E3C69F-12AB-4BC1-A611-D0713FCE34A0}"/>
              </a:ext>
            </a:extLst>
          </p:cNvPr>
          <p:cNvSpPr>
            <a:spLocks noGrp="1"/>
          </p:cNvSpPr>
          <p:nvPr>
            <p:ph type="title"/>
          </p:nvPr>
        </p:nvSpPr>
        <p:spPr>
          <a:xfrm>
            <a:off x="731404" y="5723635"/>
            <a:ext cx="10729191" cy="566739"/>
          </a:xfrm>
        </p:spPr>
        <p:txBody>
          <a:bodyPr/>
          <a:lstStyle/>
          <a:p>
            <a:pPr algn="ctr"/>
            <a:r>
              <a:rPr lang="ru-RU" sz="2400" dirty="0">
                <a:solidFill>
                  <a:srgbClr val="C00000"/>
                </a:solidFill>
              </a:rPr>
              <a:t>Оценки представителями разных страт ситуации в их регионе и населенном пункте, ИС ФНИСЦ РАН, 2018 г., %</a:t>
            </a:r>
          </a:p>
        </p:txBody>
      </p:sp>
      <p:graphicFrame>
        <p:nvGraphicFramePr>
          <p:cNvPr id="5" name="Рисунок 4">
            <a:extLst>
              <a:ext uri="{FF2B5EF4-FFF2-40B4-BE49-F238E27FC236}">
                <a16:creationId xmlns:a16="http://schemas.microsoft.com/office/drawing/2014/main" id="{58B2D92C-F1E7-4315-9399-6CF26E9D971F}"/>
              </a:ext>
            </a:extLst>
          </p:cNvPr>
          <p:cNvGraphicFramePr>
            <a:graphicFrameLocks noGrp="1"/>
          </p:cNvGraphicFramePr>
          <p:nvPr>
            <p:ph type="pic" idx="1"/>
            <p:extLst>
              <p:ext uri="{D42A27DB-BD31-4B8C-83A1-F6EECF244321}">
                <p14:modId xmlns:p14="http://schemas.microsoft.com/office/powerpoint/2010/main" val="936721778"/>
              </p:ext>
            </p:extLst>
          </p:nvPr>
        </p:nvGraphicFramePr>
        <p:xfrm>
          <a:off x="682191" y="612774"/>
          <a:ext cx="10729191" cy="47604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16711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3B7D073C-BB00-48A8-9335-FB53A77DB7BD}"/>
              </a:ext>
            </a:extLst>
          </p:cNvPr>
          <p:cNvSpPr>
            <a:spLocks noGrp="1"/>
          </p:cNvSpPr>
          <p:nvPr>
            <p:ph type="title"/>
          </p:nvPr>
        </p:nvSpPr>
        <p:spPr/>
        <p:txBody>
          <a:bodyPr/>
          <a:lstStyle/>
          <a:p>
            <a:pPr algn="ctr"/>
            <a:r>
              <a:rPr lang="ru-RU" sz="2800" b="1" dirty="0">
                <a:solidFill>
                  <a:srgbClr val="C00000"/>
                </a:solidFill>
              </a:rPr>
              <a:t>Распространенность в разных стратах некоторых мировоззренческих установок, ИС ФНИСЦ РАН, 2018, %</a:t>
            </a:r>
            <a:endParaRPr lang="ru-RU" sz="2800" dirty="0">
              <a:solidFill>
                <a:srgbClr val="C00000"/>
              </a:solidFill>
            </a:endParaRPr>
          </a:p>
        </p:txBody>
      </p:sp>
      <p:graphicFrame>
        <p:nvGraphicFramePr>
          <p:cNvPr id="7" name="Таблица 6">
            <a:extLst>
              <a:ext uri="{FF2B5EF4-FFF2-40B4-BE49-F238E27FC236}">
                <a16:creationId xmlns:a16="http://schemas.microsoft.com/office/drawing/2014/main" id="{027ED5DF-1927-40F1-8042-7AE3A17E933E}"/>
              </a:ext>
            </a:extLst>
          </p:cNvPr>
          <p:cNvGraphicFramePr>
            <a:graphicFrameLocks noGrp="1"/>
          </p:cNvGraphicFramePr>
          <p:nvPr>
            <p:ph type="tbl" idx="1"/>
            <p:extLst>
              <p:ext uri="{D42A27DB-BD31-4B8C-83A1-F6EECF244321}">
                <p14:modId xmlns:p14="http://schemas.microsoft.com/office/powerpoint/2010/main" val="3666378855"/>
              </p:ext>
            </p:extLst>
          </p:nvPr>
        </p:nvGraphicFramePr>
        <p:xfrm>
          <a:off x="767408" y="1484784"/>
          <a:ext cx="10729189" cy="4959551"/>
        </p:xfrm>
        <a:graphic>
          <a:graphicData uri="http://schemas.openxmlformats.org/drawingml/2006/table">
            <a:tbl>
              <a:tblPr firstRow="1" firstCol="1" bandRow="1">
                <a:tableStyleId>{5C22544A-7EE6-4342-B048-85BDC9FD1C3A}</a:tableStyleId>
              </a:tblPr>
              <a:tblGrid>
                <a:gridCol w="6758644">
                  <a:extLst>
                    <a:ext uri="{9D8B030D-6E8A-4147-A177-3AD203B41FA5}">
                      <a16:colId xmlns:a16="http://schemas.microsoft.com/office/drawing/2014/main" val="2444399990"/>
                    </a:ext>
                  </a:extLst>
                </a:gridCol>
                <a:gridCol w="1323515">
                  <a:extLst>
                    <a:ext uri="{9D8B030D-6E8A-4147-A177-3AD203B41FA5}">
                      <a16:colId xmlns:a16="http://schemas.microsoft.com/office/drawing/2014/main" val="4211438040"/>
                    </a:ext>
                  </a:extLst>
                </a:gridCol>
                <a:gridCol w="1323515">
                  <a:extLst>
                    <a:ext uri="{9D8B030D-6E8A-4147-A177-3AD203B41FA5}">
                      <a16:colId xmlns:a16="http://schemas.microsoft.com/office/drawing/2014/main" val="213160554"/>
                    </a:ext>
                  </a:extLst>
                </a:gridCol>
                <a:gridCol w="1323515">
                  <a:extLst>
                    <a:ext uri="{9D8B030D-6E8A-4147-A177-3AD203B41FA5}">
                      <a16:colId xmlns:a16="http://schemas.microsoft.com/office/drawing/2014/main" val="275929938"/>
                    </a:ext>
                  </a:extLst>
                </a:gridCol>
              </a:tblGrid>
              <a:tr h="207023">
                <a:tc rowSpan="2">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Установки </a:t>
                      </a:r>
                    </a:p>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a:t>
                      </a:r>
                      <a:r>
                        <a:rPr lang="ru-RU" sz="1600" i="1" dirty="0">
                          <a:solidFill>
                            <a:schemeClr val="tx1">
                              <a:lumMod val="95000"/>
                              <a:lumOff val="5000"/>
                            </a:schemeClr>
                          </a:solidFill>
                          <a:effectLst/>
                          <a:latin typeface="Arial" panose="020B0604020202020204" pitchFamily="34" charset="0"/>
                          <a:cs typeface="Arial" panose="020B0604020202020204" pitchFamily="34" charset="0"/>
                        </a:rPr>
                        <a:t>выбор в альтернативных парах суждений</a:t>
                      </a:r>
                      <a:r>
                        <a:rPr lang="ru-RU" sz="1600" dirty="0">
                          <a:solidFill>
                            <a:schemeClr val="tx1">
                              <a:lumMod val="95000"/>
                              <a:lumOff val="5000"/>
                            </a:schemeClr>
                          </a:solidFill>
                          <a:effectLst/>
                          <a:latin typeface="Arial" panose="020B0604020202020204" pitchFamily="34" charset="0"/>
                          <a:cs typeface="Arial" panose="020B0604020202020204" pitchFamily="34" charset="0"/>
                        </a:rPr>
                        <a:t>)</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Страты</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921144710"/>
                  </a:ext>
                </a:extLst>
              </a:tr>
              <a:tr h="207023">
                <a:tc vMerge="1">
                  <a:txBody>
                    <a:bodyPr/>
                    <a:lstStyle/>
                    <a:p>
                      <a:endParaRPr lang="ru-RU"/>
                    </a:p>
                  </a:txBody>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Нижняя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Средняя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b="1" dirty="0">
                          <a:solidFill>
                            <a:schemeClr val="tx1">
                              <a:lumMod val="95000"/>
                              <a:lumOff val="5000"/>
                            </a:schemeClr>
                          </a:solidFill>
                          <a:effectLst/>
                          <a:latin typeface="Arial" panose="020B0604020202020204" pitchFamily="34" charset="0"/>
                          <a:cs typeface="Arial" panose="020B0604020202020204" pitchFamily="34" charset="0"/>
                        </a:rPr>
                        <a:t>Верхняя </a:t>
                      </a:r>
                      <a:endParaRPr lang="ru-RU" sz="1600" b="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6005692"/>
                  </a:ext>
                </a:extLst>
              </a:tr>
              <a:tr h="952480">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Благополучное положение в российском обществе сегодня – результат, прежде всего, высокого уровня образования и квалификации, эффективной работы, приложенных усилий</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28,1</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39,1</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52,6</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2492768500"/>
                  </a:ext>
                </a:extLst>
              </a:tr>
              <a:tr h="621069">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Благополучное положение в российском обществе сегодня – в основном результат везения или наличия нужных связей</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71,9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60,9</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47,4</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25794"/>
                  </a:ext>
                </a:extLst>
              </a:tr>
              <a:tr h="621069">
                <a:tc>
                  <a:txBody>
                    <a:bodyPr/>
                    <a:lstStyle/>
                    <a:p>
                      <a:pPr>
                        <a:spcAft>
                          <a:spcPts val="0"/>
                        </a:spcAft>
                      </a:pPr>
                      <a:r>
                        <a:rPr lang="ru-RU" sz="1600" b="0" i="1">
                          <a:solidFill>
                            <a:schemeClr val="tx1">
                              <a:lumMod val="95000"/>
                              <a:lumOff val="5000"/>
                            </a:schemeClr>
                          </a:solidFill>
                          <a:effectLst/>
                          <a:latin typeface="Arial" panose="020B0604020202020204" pitchFamily="34" charset="0"/>
                          <a:cs typeface="Arial" panose="020B0604020202020204" pitchFamily="34" charset="0"/>
                        </a:rPr>
                        <a:t>Материальных успехов люди должны добиваться сами, а те, кто этого не хочет, пусть живут бедно – это справедливо</a:t>
                      </a:r>
                      <a:endParaRPr lang="ru-RU" sz="1600" b="0" i="1">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i="1" dirty="0">
                          <a:solidFill>
                            <a:schemeClr val="tx1">
                              <a:lumMod val="95000"/>
                              <a:lumOff val="5000"/>
                            </a:schemeClr>
                          </a:solidFill>
                          <a:effectLst/>
                          <a:latin typeface="Arial" panose="020B0604020202020204" pitchFamily="34" charset="0"/>
                          <a:cs typeface="Arial" panose="020B0604020202020204" pitchFamily="34" charset="0"/>
                        </a:rPr>
                        <a:t>37,2</a:t>
                      </a:r>
                      <a:endParaRPr lang="ru-RU" sz="1600" i="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i="1">
                          <a:solidFill>
                            <a:schemeClr val="tx1">
                              <a:lumMod val="95000"/>
                              <a:lumOff val="5000"/>
                            </a:schemeClr>
                          </a:solidFill>
                          <a:effectLst/>
                          <a:latin typeface="Arial" panose="020B0604020202020204" pitchFamily="34" charset="0"/>
                          <a:cs typeface="Arial" panose="020B0604020202020204" pitchFamily="34" charset="0"/>
                        </a:rPr>
                        <a:t>48,3</a:t>
                      </a:r>
                      <a:endParaRPr lang="ru-RU" sz="1600" i="1">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i="1" dirty="0">
                          <a:solidFill>
                            <a:schemeClr val="tx1">
                              <a:lumMod val="95000"/>
                              <a:lumOff val="5000"/>
                            </a:schemeClr>
                          </a:solidFill>
                          <a:effectLst/>
                          <a:latin typeface="Arial" panose="020B0604020202020204" pitchFamily="34" charset="0"/>
                          <a:cs typeface="Arial" panose="020B0604020202020204" pitchFamily="34" charset="0"/>
                        </a:rPr>
                        <a:t>53,4</a:t>
                      </a:r>
                      <a:endParaRPr lang="ru-RU" sz="1600" i="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2481807854"/>
                  </a:ext>
                </a:extLst>
              </a:tr>
              <a:tr h="621069">
                <a:tc>
                  <a:txBody>
                    <a:bodyPr/>
                    <a:lstStyle/>
                    <a:p>
                      <a:pPr>
                        <a:spcAft>
                          <a:spcPts val="0"/>
                        </a:spcAft>
                      </a:pPr>
                      <a:r>
                        <a:rPr lang="ru-RU" sz="1600" b="0" i="1" dirty="0">
                          <a:solidFill>
                            <a:schemeClr val="tx1">
                              <a:lumMod val="95000"/>
                              <a:lumOff val="5000"/>
                            </a:schemeClr>
                          </a:solidFill>
                          <a:effectLst/>
                          <a:latin typeface="Arial" panose="020B0604020202020204" pitchFamily="34" charset="0"/>
                          <a:cs typeface="Arial" panose="020B0604020202020204" pitchFamily="34" charset="0"/>
                        </a:rPr>
                        <a:t>Надо проявлять гуманность, и те, кто материально преуспел, должны помогать и заботиться о тех, кто не преуспел</a:t>
                      </a:r>
                      <a:endParaRPr lang="ru-RU" sz="1600" b="0" i="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i="1" dirty="0">
                          <a:solidFill>
                            <a:schemeClr val="tx1">
                              <a:lumMod val="95000"/>
                              <a:lumOff val="5000"/>
                            </a:schemeClr>
                          </a:solidFill>
                          <a:effectLst/>
                          <a:latin typeface="Arial" panose="020B0604020202020204" pitchFamily="34" charset="0"/>
                          <a:cs typeface="Arial" panose="020B0604020202020204" pitchFamily="34" charset="0"/>
                        </a:rPr>
                        <a:t>62,8</a:t>
                      </a:r>
                      <a:endParaRPr lang="ru-RU" sz="1600" i="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i="1" dirty="0">
                          <a:solidFill>
                            <a:schemeClr val="tx1">
                              <a:lumMod val="95000"/>
                              <a:lumOff val="5000"/>
                            </a:schemeClr>
                          </a:solidFill>
                          <a:effectLst/>
                          <a:latin typeface="Arial" panose="020B0604020202020204" pitchFamily="34" charset="0"/>
                          <a:cs typeface="Arial" panose="020B0604020202020204" pitchFamily="34" charset="0"/>
                        </a:rPr>
                        <a:t>51,7</a:t>
                      </a:r>
                      <a:endParaRPr lang="ru-RU" sz="1600" i="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i="1" dirty="0">
                          <a:solidFill>
                            <a:schemeClr val="tx1">
                              <a:lumMod val="95000"/>
                              <a:lumOff val="5000"/>
                            </a:schemeClr>
                          </a:solidFill>
                          <a:effectLst/>
                          <a:latin typeface="Arial" panose="020B0604020202020204" pitchFamily="34" charset="0"/>
                          <a:cs typeface="Arial" panose="020B0604020202020204" pitchFamily="34" charset="0"/>
                        </a:rPr>
                        <a:t>46,6</a:t>
                      </a:r>
                      <a:endParaRPr lang="ru-RU" sz="1600" i="1"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1331211"/>
                  </a:ext>
                </a:extLst>
              </a:tr>
              <a:tr h="828092">
                <a:tc>
                  <a:txBody>
                    <a:bodyPr/>
                    <a:lstStyle/>
                    <a:p>
                      <a:pPr>
                        <a:spcAft>
                          <a:spcPts val="0"/>
                        </a:spcAft>
                      </a:pPr>
                      <a:r>
                        <a:rPr lang="ru-RU" sz="1600" b="0">
                          <a:solidFill>
                            <a:schemeClr val="tx1">
                              <a:lumMod val="95000"/>
                              <a:lumOff val="5000"/>
                            </a:schemeClr>
                          </a:solidFill>
                          <a:effectLst/>
                          <a:latin typeface="Arial" panose="020B0604020202020204" pitchFamily="34" charset="0"/>
                          <a:cs typeface="Arial" panose="020B0604020202020204" pitchFamily="34" charset="0"/>
                        </a:rPr>
                        <a:t>Большинство из тех, кто находится сегодня в бедности, оказались в такой ситуации в основном по вине государства (низкие зарплаты и пенсии и т.п.)</a:t>
                      </a:r>
                      <a:endParaRPr lang="ru-RU" sz="1600" b="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72,0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62,1</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51,0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FFFF"/>
                    </a:solidFill>
                  </a:tcPr>
                </a:tc>
                <a:extLst>
                  <a:ext uri="{0D108BD9-81ED-4DB2-BD59-A6C34878D82A}">
                    <a16:rowId xmlns:a16="http://schemas.microsoft.com/office/drawing/2014/main" val="4114020949"/>
                  </a:ext>
                </a:extLst>
              </a:tr>
              <a:tr h="828092">
                <a:tc>
                  <a:txBody>
                    <a:bodyPr/>
                    <a:lstStyle/>
                    <a:p>
                      <a:pPr>
                        <a:spcAft>
                          <a:spcPts val="0"/>
                        </a:spcAft>
                      </a:pPr>
                      <a:r>
                        <a:rPr lang="ru-RU" sz="1600" b="0" dirty="0">
                          <a:solidFill>
                            <a:schemeClr val="tx1">
                              <a:lumMod val="95000"/>
                              <a:lumOff val="5000"/>
                            </a:schemeClr>
                          </a:solidFill>
                          <a:effectLst/>
                          <a:latin typeface="Arial" panose="020B0604020202020204" pitchFamily="34" charset="0"/>
                          <a:cs typeface="Arial" panose="020B0604020202020204" pitchFamily="34" charset="0"/>
                        </a:rPr>
                        <a:t>Большинство из тех, кто находится сегодня в бедности, виновато в этом сами – это следствие вредных привычек, лени, нежелания менять свою жизнь</a:t>
                      </a:r>
                      <a:endParaRPr lang="ru-RU" sz="16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28,0</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a:solidFill>
                            <a:schemeClr val="tx1">
                              <a:lumMod val="95000"/>
                              <a:lumOff val="5000"/>
                            </a:schemeClr>
                          </a:solidFill>
                          <a:effectLst/>
                          <a:latin typeface="Arial" panose="020B0604020202020204" pitchFamily="34" charset="0"/>
                          <a:cs typeface="Arial" panose="020B0604020202020204" pitchFamily="34" charset="0"/>
                        </a:rPr>
                        <a:t>37,9</a:t>
                      </a:r>
                      <a:endParaRPr lang="ru-RU" sz="16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600" dirty="0">
                          <a:solidFill>
                            <a:schemeClr val="tx1">
                              <a:lumMod val="95000"/>
                              <a:lumOff val="5000"/>
                            </a:schemeClr>
                          </a:solidFill>
                          <a:effectLst/>
                          <a:latin typeface="Arial" panose="020B0604020202020204" pitchFamily="34" charset="0"/>
                          <a:cs typeface="Arial" panose="020B0604020202020204" pitchFamily="34" charset="0"/>
                        </a:rPr>
                        <a:t>49,0</a:t>
                      </a:r>
                      <a:endParaRPr lang="ru-RU" sz="16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5394984"/>
                  </a:ext>
                </a:extLst>
              </a:tr>
            </a:tbl>
          </a:graphicData>
        </a:graphic>
      </p:graphicFrame>
    </p:spTree>
    <p:extLst>
      <p:ext uri="{BB962C8B-B14F-4D97-AF65-F5344CB8AC3E}">
        <p14:creationId xmlns:p14="http://schemas.microsoft.com/office/powerpoint/2010/main" val="120597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00C5E1C6-ED15-49E0-9D20-938F6C59AB5C}"/>
              </a:ext>
            </a:extLst>
          </p:cNvPr>
          <p:cNvSpPr>
            <a:spLocks noGrp="1"/>
          </p:cNvSpPr>
          <p:nvPr>
            <p:ph type="title"/>
          </p:nvPr>
        </p:nvSpPr>
        <p:spPr>
          <a:xfrm>
            <a:off x="5036346" y="121808"/>
            <a:ext cx="2119308" cy="558894"/>
          </a:xfrm>
        </p:spPr>
        <p:txBody>
          <a:bodyPr/>
          <a:lstStyle/>
          <a:p>
            <a:pPr algn="ctr"/>
            <a:r>
              <a:rPr lang="ru-RU" sz="2800" b="1" dirty="0">
                <a:solidFill>
                  <a:srgbClr val="C00000"/>
                </a:solidFill>
              </a:rPr>
              <a:t>Выводы</a:t>
            </a:r>
          </a:p>
        </p:txBody>
      </p:sp>
      <p:sp>
        <p:nvSpPr>
          <p:cNvPr id="5" name="Объект 4">
            <a:extLst>
              <a:ext uri="{FF2B5EF4-FFF2-40B4-BE49-F238E27FC236}">
                <a16:creationId xmlns:a16="http://schemas.microsoft.com/office/drawing/2014/main" id="{D51AD85B-118A-4B57-BF96-40BB33708DA6}"/>
              </a:ext>
            </a:extLst>
          </p:cNvPr>
          <p:cNvSpPr>
            <a:spLocks noGrp="1"/>
          </p:cNvSpPr>
          <p:nvPr>
            <p:ph idx="1"/>
          </p:nvPr>
        </p:nvSpPr>
        <p:spPr>
          <a:xfrm>
            <a:off x="623392" y="680702"/>
            <a:ext cx="11161240" cy="4530725"/>
          </a:xfrm>
        </p:spPr>
        <p:txBody>
          <a:bodyPr/>
          <a:lstStyle/>
          <a:p>
            <a:pPr marL="0" indent="0" algn="just">
              <a:spcAft>
                <a:spcPts val="600"/>
              </a:spcAft>
              <a:buNone/>
            </a:pPr>
            <a:r>
              <a:rPr lang="ru-RU" sz="2400" dirty="0"/>
              <a:t>Если структурировать массовые слои российского общества по их жизненным шансам и рискам, то можно выделить в них три крупные страты, имеющие ярко выраженные особенности идентичностей, установок, нормативно-ценностных систем и отношения к происходящему сегодня в России. Социальное самочувствие представителей разных страт также различается довольно заметно. Это связано, в том числе, и с разными возможностями представителями разных страт для реализации своих исходных жизненных целей, которые у них в большинстве случаев близки. В то же время только в верхней страте большинство ставит перед собой так называемые </a:t>
            </a:r>
            <a:r>
              <a:rPr lang="ru-RU" sz="2400" dirty="0" err="1"/>
              <a:t>достижительные</a:t>
            </a:r>
            <a:r>
              <a:rPr lang="ru-RU" sz="2400" dirty="0"/>
              <a:t> цели, связанные с занятием определенного места в обществе и возможностью ощущать свою значимость в нем. Различается в разных стратах и распространенность установок на карьеру, получение хорошего образования и превращение в подлинного профессионала своего дела, а также наличие престижной и интересной работы. Однако в молодежной группе эта разница в значительной степени нивелируется.</a:t>
            </a:r>
          </a:p>
          <a:p>
            <a:pPr marL="0" indent="0" algn="just">
              <a:buNone/>
            </a:pPr>
            <a:endParaRPr lang="ru-RU" sz="2000" dirty="0"/>
          </a:p>
          <a:p>
            <a:pPr algn="just"/>
            <a:endParaRPr lang="ru-RU" dirty="0"/>
          </a:p>
        </p:txBody>
      </p:sp>
    </p:spTree>
    <p:extLst>
      <p:ext uri="{BB962C8B-B14F-4D97-AF65-F5344CB8AC3E}">
        <p14:creationId xmlns:p14="http://schemas.microsoft.com/office/powerpoint/2010/main" val="3559817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58F7E6-BCD2-4F92-9DC0-2BEE53F7077D}"/>
              </a:ext>
            </a:extLst>
          </p:cNvPr>
          <p:cNvSpPr>
            <a:spLocks noGrp="1"/>
          </p:cNvSpPr>
          <p:nvPr>
            <p:ph type="title"/>
          </p:nvPr>
        </p:nvSpPr>
        <p:spPr>
          <a:xfrm>
            <a:off x="4799856" y="548680"/>
            <a:ext cx="1958008" cy="436915"/>
          </a:xfrm>
        </p:spPr>
        <p:txBody>
          <a:bodyPr/>
          <a:lstStyle/>
          <a:p>
            <a:pPr algn="ctr"/>
            <a:r>
              <a:rPr lang="ru-RU" sz="2800" b="1" dirty="0">
                <a:solidFill>
                  <a:srgbClr val="C00000"/>
                </a:solidFill>
              </a:rPr>
              <a:t>Выводы</a:t>
            </a:r>
            <a:endParaRPr lang="ru-RU" sz="2800" dirty="0"/>
          </a:p>
        </p:txBody>
      </p:sp>
      <p:sp>
        <p:nvSpPr>
          <p:cNvPr id="3" name="Объект 2">
            <a:extLst>
              <a:ext uri="{FF2B5EF4-FFF2-40B4-BE49-F238E27FC236}">
                <a16:creationId xmlns:a16="http://schemas.microsoft.com/office/drawing/2014/main" id="{368F7C6D-4400-48D1-8F51-D3D2F7A4927A}"/>
              </a:ext>
            </a:extLst>
          </p:cNvPr>
          <p:cNvSpPr>
            <a:spLocks noGrp="1"/>
          </p:cNvSpPr>
          <p:nvPr>
            <p:ph idx="1"/>
          </p:nvPr>
        </p:nvSpPr>
        <p:spPr>
          <a:xfrm>
            <a:off x="609600" y="1019771"/>
            <a:ext cx="10972800" cy="4853132"/>
          </a:xfrm>
        </p:spPr>
        <p:txBody>
          <a:bodyPr/>
          <a:lstStyle/>
          <a:p>
            <a:pPr marL="0" indent="0" algn="just">
              <a:buNone/>
            </a:pPr>
            <a:r>
              <a:rPr lang="ru-RU" sz="2400" dirty="0"/>
              <a:t>Что касается идентичностей, то у представителей разных страт довольно четко выражена слоевая идентичность, и в этом смысле процесс формирования у них ощущения определенной статусной принадлежности можно считать продвинувшимся уже довольно далеко. Однако классовая самоидентификация у их членов еще только начинает формироваться, причем верхняя страта тяготеет скорее к идентичности со средним классом, а нижняя страта – с низшим классом. Таким образом, россияне интуитивно уже довольно четко ощущают свою принадлежность к определенному классу в рамках их вертикальной иерархии, но на вербально-понятийном уровне это место у них еще не отрефлексировано.</a:t>
            </a:r>
          </a:p>
          <a:p>
            <a:pPr marL="0" indent="0" algn="just">
              <a:buNone/>
            </a:pPr>
            <a:r>
              <a:rPr lang="ru-RU" sz="2400" dirty="0"/>
              <a:t>Другие их вербальные идентичности – как положительные (прежде всего профессиональная идентичность, а также идентичность с европейцами), так и отрицательные (например, с бедными) имеют достаточно четкую специфику в разных стратах. </a:t>
            </a:r>
          </a:p>
          <a:p>
            <a:endParaRPr lang="ru-RU" sz="2000" dirty="0"/>
          </a:p>
        </p:txBody>
      </p:sp>
    </p:spTree>
    <p:extLst>
      <p:ext uri="{BB962C8B-B14F-4D97-AF65-F5344CB8AC3E}">
        <p14:creationId xmlns:p14="http://schemas.microsoft.com/office/powerpoint/2010/main" val="1692668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3E3C68D-BA22-4A68-B4F7-76D66FB3C6E8}"/>
              </a:ext>
            </a:extLst>
          </p:cNvPr>
          <p:cNvSpPr>
            <a:spLocks noGrp="1"/>
          </p:cNvSpPr>
          <p:nvPr>
            <p:ph idx="1"/>
          </p:nvPr>
        </p:nvSpPr>
        <p:spPr>
          <a:xfrm>
            <a:off x="609600" y="989000"/>
            <a:ext cx="10972800" cy="4530725"/>
          </a:xfrm>
        </p:spPr>
        <p:txBody>
          <a:bodyPr/>
          <a:lstStyle/>
          <a:p>
            <a:pPr marL="0" indent="0" algn="just">
              <a:buNone/>
            </a:pPr>
            <a:r>
              <a:rPr lang="ru-RU" sz="2400" dirty="0"/>
              <a:t>Если говорить о особенностях установок представителей разных страт, то, в отличие от россиян из двух других страт, представители верхней страты ориентированы на долгосрочное планирование, нонконформизм, личную активность и ответственность за достижение своих целей. В средней же и нижней стратах доминируют установки на то, чтобы жить «здесь и сейчас», быть «как все», а также убежденность, что жизнь человека определяется внешними обстоятельствами. При этом положение человека во взрослом состоянии зависит скорее от его установок, чем от образовательного уровня или статуса родительской семьи, хотя сама вероятность иметь те или иные установки связана с характеристиками родительской семьи. В итоге тип локус-контроля и способность к долгосрочному (не менее чем на год) планированию своей жизни оказываются не сопутствующими разнице в происхождении представителей разных страт, а сущностными их особенностями.</a:t>
            </a:r>
          </a:p>
        </p:txBody>
      </p:sp>
      <p:sp>
        <p:nvSpPr>
          <p:cNvPr id="4" name="Заголовок 1">
            <a:extLst>
              <a:ext uri="{FF2B5EF4-FFF2-40B4-BE49-F238E27FC236}">
                <a16:creationId xmlns:a16="http://schemas.microsoft.com/office/drawing/2014/main" id="{2171BDBE-FDF7-4F8B-B692-FA66A3D8ABC6}"/>
              </a:ext>
            </a:extLst>
          </p:cNvPr>
          <p:cNvSpPr>
            <a:spLocks noGrp="1"/>
          </p:cNvSpPr>
          <p:nvPr>
            <p:ph type="title"/>
          </p:nvPr>
        </p:nvSpPr>
        <p:spPr>
          <a:xfrm>
            <a:off x="5116996" y="502442"/>
            <a:ext cx="1958008" cy="449258"/>
          </a:xfrm>
        </p:spPr>
        <p:txBody>
          <a:bodyPr/>
          <a:lstStyle/>
          <a:p>
            <a:pPr algn="ctr"/>
            <a:r>
              <a:rPr lang="ru-RU" sz="2800" b="1" dirty="0">
                <a:solidFill>
                  <a:srgbClr val="C00000"/>
                </a:solidFill>
              </a:rPr>
              <a:t>Выводы</a:t>
            </a:r>
            <a:endParaRPr lang="ru-RU" sz="2800" dirty="0"/>
          </a:p>
        </p:txBody>
      </p:sp>
    </p:spTree>
    <p:extLst>
      <p:ext uri="{BB962C8B-B14F-4D97-AF65-F5344CB8AC3E}">
        <p14:creationId xmlns:p14="http://schemas.microsoft.com/office/powerpoint/2010/main" val="4034189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9566CD4-E46F-403B-B31F-ADC0F8C5BF9D}"/>
              </a:ext>
            </a:extLst>
          </p:cNvPr>
          <p:cNvSpPr>
            <a:spLocks noGrp="1"/>
          </p:cNvSpPr>
          <p:nvPr>
            <p:ph idx="1"/>
          </p:nvPr>
        </p:nvSpPr>
        <p:spPr>
          <a:xfrm>
            <a:off x="544488" y="764704"/>
            <a:ext cx="11103024" cy="4530725"/>
          </a:xfrm>
        </p:spPr>
        <p:txBody>
          <a:bodyPr/>
          <a:lstStyle/>
          <a:p>
            <a:pPr marL="0" indent="0" algn="just">
              <a:buNone/>
            </a:pPr>
            <a:r>
              <a:rPr lang="ru-RU" sz="2300" dirty="0"/>
              <a:t>Большинство верхней страты смотрит на ситуацию в России с несвойственным основной массе россиян оптимизмом. Однако и в ней доминирует убежденность, что существенные реформы в экономической и политической сферах уже назрели, и прежде всего она ждет рывка в сфере науки и высоких технологий. Однако большинство других стоящих перед страной задач представители всех страт оценивают единодушно.</a:t>
            </a:r>
          </a:p>
          <a:p>
            <a:pPr marL="0" indent="0" algn="just">
              <a:buNone/>
            </a:pPr>
            <a:r>
              <a:rPr lang="ru-RU" sz="2300" b="1" dirty="0">
                <a:solidFill>
                  <a:srgbClr val="0070C0"/>
                </a:solidFill>
              </a:rPr>
              <a:t>Особенности идентичностей, установок и мировоззрения позволяют рассматривать как средний класс (в смысле класса, занимающего срединные позиции в статусной иерархии) только представителей верхней страты. Однако описанные  характерные особенности идентичностей, установок и мировоззрения среднего класса не меняются и при использовании альтернативных его трактовок</a:t>
            </a:r>
            <a:r>
              <a:rPr lang="ru-RU" sz="2300" dirty="0"/>
              <a:t>, при которых его численность составляет около 40%. Только при этом, поскольку в средней страте они менее выражены, картина становится более смазанной. Так, внутренний локус-контроль характеризует в этом случае уже не более ¾, а около 60% среднего класса и т.п.</a:t>
            </a:r>
          </a:p>
        </p:txBody>
      </p:sp>
      <p:sp>
        <p:nvSpPr>
          <p:cNvPr id="4" name="Заголовок 1">
            <a:extLst>
              <a:ext uri="{FF2B5EF4-FFF2-40B4-BE49-F238E27FC236}">
                <a16:creationId xmlns:a16="http://schemas.microsoft.com/office/drawing/2014/main" id="{06F13315-098E-4D8F-A3C7-692A687971C4}"/>
              </a:ext>
            </a:extLst>
          </p:cNvPr>
          <p:cNvSpPr>
            <a:spLocks noGrp="1"/>
          </p:cNvSpPr>
          <p:nvPr>
            <p:ph type="title"/>
          </p:nvPr>
        </p:nvSpPr>
        <p:spPr>
          <a:xfrm>
            <a:off x="4871864" y="205805"/>
            <a:ext cx="2030016" cy="558899"/>
          </a:xfrm>
        </p:spPr>
        <p:txBody>
          <a:bodyPr/>
          <a:lstStyle/>
          <a:p>
            <a:pPr algn="ctr"/>
            <a:r>
              <a:rPr lang="ru-RU" sz="2800" b="1" dirty="0">
                <a:solidFill>
                  <a:srgbClr val="C00000"/>
                </a:solidFill>
              </a:rPr>
              <a:t>Выводы</a:t>
            </a:r>
            <a:endParaRPr lang="ru-RU" sz="2800" dirty="0"/>
          </a:p>
        </p:txBody>
      </p:sp>
    </p:spTree>
    <p:extLst>
      <p:ext uri="{BB962C8B-B14F-4D97-AF65-F5344CB8AC3E}">
        <p14:creationId xmlns:p14="http://schemas.microsoft.com/office/powerpoint/2010/main" val="1465291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3BDA8504-72B8-4D76-BA08-DFC84151F25E}"/>
              </a:ext>
            </a:extLst>
          </p:cNvPr>
          <p:cNvSpPr>
            <a:spLocks noGrp="1"/>
          </p:cNvSpPr>
          <p:nvPr>
            <p:ph type="title"/>
          </p:nvPr>
        </p:nvSpPr>
        <p:spPr>
          <a:xfrm>
            <a:off x="601941" y="188640"/>
            <a:ext cx="11319049" cy="990942"/>
          </a:xfrm>
        </p:spPr>
        <p:txBody>
          <a:bodyPr/>
          <a:lstStyle/>
          <a:p>
            <a:pPr algn="ctr"/>
            <a:r>
              <a:rPr lang="ru-RU" sz="2400" b="1" dirty="0">
                <a:solidFill>
                  <a:srgbClr val="C00000"/>
                </a:solidFill>
              </a:rPr>
              <a:t>Основные группы в рамках модели доходной стратификации массовых слоев российского общества, </a:t>
            </a:r>
            <a:r>
              <a:rPr lang="en-US" sz="2400" b="1" dirty="0">
                <a:solidFill>
                  <a:srgbClr val="C00000"/>
                </a:solidFill>
              </a:rPr>
              <a:t>ISSP</a:t>
            </a:r>
            <a:r>
              <a:rPr lang="ru-RU" sz="2400" b="1" dirty="0">
                <a:solidFill>
                  <a:srgbClr val="C00000"/>
                </a:solidFill>
              </a:rPr>
              <a:t>, 2019, %</a:t>
            </a:r>
            <a:endParaRPr lang="ru-RU" sz="2400" dirty="0">
              <a:solidFill>
                <a:srgbClr val="C00000"/>
              </a:solidFill>
            </a:endParaRPr>
          </a:p>
        </p:txBody>
      </p:sp>
      <p:graphicFrame>
        <p:nvGraphicFramePr>
          <p:cNvPr id="6" name="Таблица 5">
            <a:extLst>
              <a:ext uri="{FF2B5EF4-FFF2-40B4-BE49-F238E27FC236}">
                <a16:creationId xmlns:a16="http://schemas.microsoft.com/office/drawing/2014/main" id="{9BA0AA4F-80A6-46BD-86D0-E0C44361CEC1}"/>
              </a:ext>
            </a:extLst>
          </p:cNvPr>
          <p:cNvGraphicFramePr>
            <a:graphicFrameLocks noGrp="1"/>
          </p:cNvGraphicFramePr>
          <p:nvPr>
            <p:ph type="tbl" idx="1"/>
            <p:extLst>
              <p:ext uri="{D42A27DB-BD31-4B8C-83A1-F6EECF244321}">
                <p14:modId xmlns:p14="http://schemas.microsoft.com/office/powerpoint/2010/main" val="1044788493"/>
              </p:ext>
            </p:extLst>
          </p:nvPr>
        </p:nvGraphicFramePr>
        <p:xfrm>
          <a:off x="601941" y="1340768"/>
          <a:ext cx="10988117" cy="4944901"/>
        </p:xfrm>
        <a:graphic>
          <a:graphicData uri="http://schemas.openxmlformats.org/drawingml/2006/table">
            <a:tbl>
              <a:tblPr firstRow="1" firstCol="1" bandRow="1">
                <a:tableStyleId>{5C22544A-7EE6-4342-B048-85BDC9FD1C3A}</a:tableStyleId>
              </a:tblPr>
              <a:tblGrid>
                <a:gridCol w="2477382">
                  <a:extLst>
                    <a:ext uri="{9D8B030D-6E8A-4147-A177-3AD203B41FA5}">
                      <a16:colId xmlns:a16="http://schemas.microsoft.com/office/drawing/2014/main" val="3640908582"/>
                    </a:ext>
                  </a:extLst>
                </a:gridCol>
                <a:gridCol w="5422497">
                  <a:extLst>
                    <a:ext uri="{9D8B030D-6E8A-4147-A177-3AD203B41FA5}">
                      <a16:colId xmlns:a16="http://schemas.microsoft.com/office/drawing/2014/main" val="2236523197"/>
                    </a:ext>
                  </a:extLst>
                </a:gridCol>
                <a:gridCol w="3088238">
                  <a:extLst>
                    <a:ext uri="{9D8B030D-6E8A-4147-A177-3AD203B41FA5}">
                      <a16:colId xmlns:a16="http://schemas.microsoft.com/office/drawing/2014/main" val="348731941"/>
                    </a:ext>
                  </a:extLst>
                </a:gridCol>
              </a:tblGrid>
              <a:tr h="0">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Группы</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Среднедушевые ежемесячные доходы относительно медианы</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Доля в населении (по страновой / поселенческой медиане)</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56437019"/>
                  </a:ext>
                </a:extLst>
              </a:tr>
              <a:tr h="495220">
                <a:tc>
                  <a:txBody>
                    <a:bodyPr/>
                    <a:lstStyle/>
                    <a:p>
                      <a:pP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Состоятельные </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От 4 медиан и более</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2,1 / 1,7</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317185328"/>
                  </a:ext>
                </a:extLst>
              </a:tr>
              <a:tr h="495220">
                <a:tc>
                  <a:txBody>
                    <a:bodyPr/>
                    <a:lstStyle/>
                    <a:p>
                      <a:pP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Обеспеченные </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От 2 до 4 медиан включительно</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10,9 / 10,5</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290517477"/>
                  </a:ext>
                </a:extLst>
              </a:tr>
              <a:tr h="495220">
                <a:tc>
                  <a:txBody>
                    <a:bodyPr/>
                    <a:lstStyle/>
                    <a:p>
                      <a:pP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Среднедоходные </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FFFF"/>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От 1,25 медианы до 2 медиан включительно</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FFFF"/>
                    </a:solidFill>
                  </a:tcPr>
                </a:tc>
                <a:tc>
                  <a:txBody>
                    <a:bodyPr/>
                    <a:lstStyle/>
                    <a:p>
                      <a:pPr algn="ctr">
                        <a:lnSpc>
                          <a:spcPct val="107000"/>
                        </a:lnSpc>
                        <a:spcAft>
                          <a:spcPts val="800"/>
                        </a:spcAft>
                      </a:pPr>
                      <a:r>
                        <a:rPr lang="ru-RU" sz="1800" b="1" dirty="0">
                          <a:solidFill>
                            <a:srgbClr val="C00000"/>
                          </a:solidFill>
                          <a:effectLst/>
                          <a:latin typeface="Arial" panose="020B0604020202020204" pitchFamily="34" charset="0"/>
                          <a:cs typeface="Arial" panose="020B0604020202020204" pitchFamily="34" charset="0"/>
                        </a:rPr>
                        <a:t>26,0 / 20,2</a:t>
                      </a:r>
                      <a:endParaRPr lang="ru-RU" sz="1800" b="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FFFF"/>
                    </a:solidFill>
                  </a:tcPr>
                </a:tc>
                <a:extLst>
                  <a:ext uri="{0D108BD9-81ED-4DB2-BD59-A6C34878D82A}">
                    <a16:rowId xmlns:a16="http://schemas.microsoft.com/office/drawing/2014/main" val="2548646533"/>
                  </a:ext>
                </a:extLst>
              </a:tr>
              <a:tr h="495220">
                <a:tc>
                  <a:txBody>
                    <a:bodyPr/>
                    <a:lstStyle/>
                    <a:p>
                      <a:pP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Медианная группа</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От 0,75 до 1,25 медианы включительно</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ru-RU" sz="1800" b="1" dirty="0">
                          <a:solidFill>
                            <a:srgbClr val="C00000"/>
                          </a:solidFill>
                          <a:effectLst/>
                          <a:latin typeface="Arial" panose="020B0604020202020204" pitchFamily="34" charset="0"/>
                          <a:cs typeface="Arial" panose="020B0604020202020204" pitchFamily="34" charset="0"/>
                        </a:rPr>
                        <a:t>31,5 / 35,3</a:t>
                      </a:r>
                      <a:endParaRPr lang="ru-RU" sz="1800" b="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275256703"/>
                  </a:ext>
                </a:extLst>
              </a:tr>
              <a:tr h="495220">
                <a:tc>
                  <a:txBody>
                    <a:bodyPr/>
                    <a:lstStyle/>
                    <a:p>
                      <a:pP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Бедные</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CD"/>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От 0,5 до 0,75 медианы включительно</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CD"/>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14,7 / 17,2</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CD"/>
                    </a:solidFill>
                  </a:tcPr>
                </a:tc>
                <a:extLst>
                  <a:ext uri="{0D108BD9-81ED-4DB2-BD59-A6C34878D82A}">
                    <a16:rowId xmlns:a16="http://schemas.microsoft.com/office/drawing/2014/main" val="3967430121"/>
                  </a:ext>
                </a:extLst>
              </a:tr>
              <a:tr h="495220">
                <a:tc>
                  <a:txBody>
                    <a:bodyPr/>
                    <a:lstStyle/>
                    <a:p>
                      <a:pP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Остро нуждающиеся</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От 0,25до 0,5 медианы включительно</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11,2 / 11,7</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2805921861"/>
                  </a:ext>
                </a:extLst>
              </a:tr>
              <a:tr h="495220">
                <a:tc>
                  <a:txBody>
                    <a:bodyPr/>
                    <a:lstStyle/>
                    <a:p>
                      <a:pPr>
                        <a:lnSpc>
                          <a:spcPct val="107000"/>
                        </a:lnSpc>
                        <a:spcAft>
                          <a:spcPts val="800"/>
                        </a:spcAft>
                      </a:pPr>
                      <a:r>
                        <a:rPr lang="ru-RU" sz="1800">
                          <a:solidFill>
                            <a:schemeClr val="tx1"/>
                          </a:solidFill>
                          <a:effectLst/>
                          <a:latin typeface="Arial" panose="020B0604020202020204" pitchFamily="34" charset="0"/>
                          <a:cs typeface="Arial" panose="020B0604020202020204" pitchFamily="34" charset="0"/>
                        </a:rPr>
                        <a:t>Нищие</a:t>
                      </a:r>
                      <a:endParaRPr lang="ru-RU" sz="18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До 0,25 медианы включительно</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lnSpc>
                          <a:spcPct val="107000"/>
                        </a:lnSpc>
                        <a:spcAft>
                          <a:spcPts val="800"/>
                        </a:spcAft>
                      </a:pPr>
                      <a:r>
                        <a:rPr lang="ru-RU" sz="1800" dirty="0">
                          <a:solidFill>
                            <a:schemeClr val="tx1"/>
                          </a:solidFill>
                          <a:effectLst/>
                          <a:latin typeface="Arial" panose="020B0604020202020204" pitchFamily="34" charset="0"/>
                          <a:cs typeface="Arial" panose="020B0604020202020204" pitchFamily="34" charset="0"/>
                        </a:rPr>
                        <a:t>3,6 / 3,4</a:t>
                      </a:r>
                      <a:endParaRPr lang="ru-RU"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2948307900"/>
                  </a:ext>
                </a:extLst>
              </a:tr>
              <a:tr h="298690">
                <a:tc gridSpan="3">
                  <a:txBody>
                    <a:bodyPr/>
                    <a:lstStyle/>
                    <a:p>
                      <a:pPr algn="ctr">
                        <a:lnSpc>
                          <a:spcPct val="100000"/>
                        </a:lnSpc>
                        <a:spcAft>
                          <a:spcPts val="0"/>
                        </a:spcAft>
                      </a:pPr>
                      <a:endParaRPr lang="ru-RU" sz="1800" b="1" i="1" dirty="0">
                        <a:solidFill>
                          <a:srgbClr val="C00000"/>
                        </a:solidFill>
                        <a:effectLst/>
                        <a:latin typeface="Arial" panose="020B0604020202020204" pitchFamily="34" charset="0"/>
                        <a:cs typeface="Arial" panose="020B0604020202020204" pitchFamily="34" charset="0"/>
                      </a:endParaRPr>
                    </a:p>
                    <a:p>
                      <a:pPr algn="ctr">
                        <a:lnSpc>
                          <a:spcPct val="100000"/>
                        </a:lnSpc>
                        <a:spcAft>
                          <a:spcPts val="0"/>
                        </a:spcAft>
                      </a:pPr>
                      <a:r>
                        <a:rPr lang="ru-RU" sz="1800" b="1" i="1" dirty="0" err="1">
                          <a:solidFill>
                            <a:srgbClr val="C00000"/>
                          </a:solidFill>
                          <a:effectLst/>
                          <a:latin typeface="Arial" panose="020B0604020202020204" pitchFamily="34" charset="0"/>
                          <a:cs typeface="Arial" panose="020B0604020202020204" pitchFamily="34" charset="0"/>
                        </a:rPr>
                        <a:t>Справочно</a:t>
                      </a:r>
                      <a:r>
                        <a:rPr lang="ru-RU" sz="1800" b="1" i="1" dirty="0">
                          <a:solidFill>
                            <a:srgbClr val="C00000"/>
                          </a:solidFill>
                          <a:effectLst/>
                          <a:latin typeface="Arial" panose="020B0604020202020204" pitchFamily="34" charset="0"/>
                          <a:cs typeface="Arial" panose="020B0604020202020204" pitchFamily="34" charset="0"/>
                        </a:rPr>
                        <a:t>: медианные доходы – 15000 рублей, средние – 18687 рублей</a:t>
                      </a:r>
                      <a:endParaRPr lang="ru-RU" sz="1800" b="1" i="1"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908202998"/>
                  </a:ext>
                </a:extLst>
              </a:tr>
            </a:tbl>
          </a:graphicData>
        </a:graphic>
      </p:graphicFrame>
    </p:spTree>
    <p:extLst>
      <p:ext uri="{BB962C8B-B14F-4D97-AF65-F5344CB8AC3E}">
        <p14:creationId xmlns:p14="http://schemas.microsoft.com/office/powerpoint/2010/main" val="323101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Title 1"/>
          <p:cNvSpPr>
            <a:spLocks noGrp="1"/>
          </p:cNvSpPr>
          <p:nvPr>
            <p:ph type="title"/>
          </p:nvPr>
        </p:nvSpPr>
        <p:spPr>
          <a:xfrm>
            <a:off x="462767" y="-161537"/>
            <a:ext cx="11321861" cy="1502305"/>
          </a:xfrm>
        </p:spPr>
        <p:txBody>
          <a:bodyPr/>
          <a:lstStyle/>
          <a:p>
            <a:pPr algn="ctr"/>
            <a:r>
              <a:rPr lang="ru-RU" altLang="ru-RU" sz="2400" b="1" dirty="0">
                <a:solidFill>
                  <a:srgbClr val="C00000"/>
                </a:solidFill>
              </a:rPr>
              <a:t>Модель доходной стратификации на основании черты бедности и коэффициентов мультипликации, октябрь 2015 – апрель 2018 гг. </a:t>
            </a:r>
            <a:r>
              <a:rPr lang="ru-RU" altLang="ru-RU" sz="2400" i="1" dirty="0">
                <a:solidFill>
                  <a:srgbClr val="C00000"/>
                </a:solidFill>
              </a:rPr>
              <a:t>(данные Мониторинга ИС РАН)</a:t>
            </a:r>
            <a:endParaRPr lang="ru-RU" altLang="ru-RU" sz="2400" i="1" dirty="0">
              <a:solidFill>
                <a:srgbClr val="C00000"/>
              </a:solidFill>
              <a:ea typeface="Arial" charset="0"/>
              <a:cs typeface="Arial" charset="0"/>
            </a:endParaRPr>
          </a:p>
        </p:txBody>
      </p:sp>
      <p:cxnSp>
        <p:nvCxnSpPr>
          <p:cNvPr id="4" name="Прямая соединительная линия 3"/>
          <p:cNvCxnSpPr>
            <a:cxnSpLocks noChangeShapeType="1"/>
          </p:cNvCxnSpPr>
          <p:nvPr/>
        </p:nvCxnSpPr>
        <p:spPr bwMode="auto">
          <a:xfrm>
            <a:off x="4007768" y="1340768"/>
            <a:ext cx="0" cy="4495800"/>
          </a:xfrm>
          <a:prstGeom prst="line">
            <a:avLst/>
          </a:prstGeom>
          <a:noFill/>
          <a:ln w="25400">
            <a:solidFill>
              <a:srgbClr val="C00000"/>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18438" name="Прямоугольник 5"/>
          <p:cNvSpPr>
            <a:spLocks noChangeArrowheads="1"/>
          </p:cNvSpPr>
          <p:nvPr/>
        </p:nvSpPr>
        <p:spPr bwMode="auto">
          <a:xfrm>
            <a:off x="457094" y="3588668"/>
            <a:ext cx="3400985"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ＭＳ Ｐゴシック" charset="-128"/>
              </a:defRPr>
            </a:lvl1pPr>
            <a:lvl2pPr marL="742950" indent="-285750">
              <a:defRPr>
                <a:solidFill>
                  <a:schemeClr val="tx1"/>
                </a:solidFill>
                <a:latin typeface="Arial" charset="0"/>
                <a:ea typeface="ＭＳ Ｐゴシック" charset="-128"/>
              </a:defRPr>
            </a:lvl2pPr>
            <a:lvl3pPr marL="1143000" indent="-228600">
              <a:defRPr>
                <a:solidFill>
                  <a:schemeClr val="tx1"/>
                </a:solidFill>
                <a:latin typeface="Arial" charset="0"/>
                <a:ea typeface="ＭＳ Ｐゴシック" charset="-128"/>
              </a:defRPr>
            </a:lvl3pPr>
            <a:lvl4pPr marL="1600200" indent="-228600">
              <a:defRPr>
                <a:solidFill>
                  <a:schemeClr val="tx1"/>
                </a:solidFill>
                <a:latin typeface="Arial" charset="0"/>
                <a:ea typeface="ＭＳ Ｐゴシック" charset="-128"/>
              </a:defRPr>
            </a:lvl4pPr>
            <a:lvl5pPr marL="2057400" indent="-228600">
              <a:defRPr>
                <a:solidFill>
                  <a:schemeClr val="tx1"/>
                </a:solidFill>
                <a:latin typeface="Arial" charset="0"/>
                <a:ea typeface="ＭＳ Ｐゴシック" charset="-128"/>
              </a:defRPr>
            </a:lvl5pPr>
            <a:lvl6pPr marL="2514600" indent="-228600" eaLnBrk="0" fontAlgn="base" hangingPunct="0">
              <a:spcBef>
                <a:spcPct val="0"/>
              </a:spcBef>
              <a:spcAft>
                <a:spcPct val="0"/>
              </a:spcAft>
              <a:defRPr>
                <a:solidFill>
                  <a:schemeClr val="tx1"/>
                </a:solidFill>
                <a:latin typeface="Arial" charset="0"/>
                <a:ea typeface="ＭＳ Ｐゴシック" charset="-128"/>
              </a:defRPr>
            </a:lvl6pPr>
            <a:lvl7pPr marL="2971800" indent="-228600" eaLnBrk="0" fontAlgn="base" hangingPunct="0">
              <a:spcBef>
                <a:spcPct val="0"/>
              </a:spcBef>
              <a:spcAft>
                <a:spcPct val="0"/>
              </a:spcAft>
              <a:defRPr>
                <a:solidFill>
                  <a:schemeClr val="tx1"/>
                </a:solidFill>
                <a:latin typeface="Arial" charset="0"/>
                <a:ea typeface="ＭＳ Ｐゴシック" charset="-128"/>
              </a:defRPr>
            </a:lvl7pPr>
            <a:lvl8pPr marL="3429000" indent="-228600" eaLnBrk="0" fontAlgn="base" hangingPunct="0">
              <a:spcBef>
                <a:spcPct val="0"/>
              </a:spcBef>
              <a:spcAft>
                <a:spcPct val="0"/>
              </a:spcAft>
              <a:defRPr>
                <a:solidFill>
                  <a:schemeClr val="tx1"/>
                </a:solidFill>
                <a:latin typeface="Arial" charset="0"/>
                <a:ea typeface="ＭＳ Ｐゴシック" charset="-128"/>
              </a:defRPr>
            </a:lvl8pPr>
            <a:lvl9pPr marL="3886200" indent="-228600" eaLnBrk="0" fontAlgn="base" hangingPunct="0">
              <a:spcBef>
                <a:spcPct val="0"/>
              </a:spcBef>
              <a:spcAft>
                <a:spcPct val="0"/>
              </a:spcAft>
              <a:defRPr>
                <a:solidFill>
                  <a:schemeClr val="tx1"/>
                </a:solidFill>
                <a:latin typeface="Arial" charset="0"/>
                <a:ea typeface="ＭＳ Ｐゴシック" charset="-128"/>
              </a:defRPr>
            </a:lvl9pPr>
          </a:lstStyle>
          <a:p>
            <a:r>
              <a:rPr lang="ru-RU" altLang="ru-RU" sz="1600" dirty="0">
                <a:ea typeface="Arial" charset="0"/>
              </a:rPr>
              <a:t>При построении модели учтена структура домохозяйств и региональные величины ПМ.</a:t>
            </a:r>
          </a:p>
          <a:p>
            <a:r>
              <a:rPr lang="ru-RU" altLang="ru-RU" sz="1600" dirty="0">
                <a:solidFill>
                  <a:srgbClr val="C00000"/>
                </a:solidFill>
                <a:ea typeface="Arial" charset="0"/>
              </a:rPr>
              <a:t>2015 г. – 1,5-2,5 ПМ – 31,0%, 2,5-5 ПМ – 11,8%</a:t>
            </a:r>
          </a:p>
          <a:p>
            <a:r>
              <a:rPr lang="ru-RU" altLang="ru-RU" sz="1600" dirty="0">
                <a:solidFill>
                  <a:srgbClr val="0070C0"/>
                </a:solidFill>
                <a:ea typeface="Arial" charset="0"/>
              </a:rPr>
              <a:t>2018 г. – 1,5-2,5 ПМ – 40,1%, 2,5-5 ПМ – 15,0%</a:t>
            </a:r>
          </a:p>
          <a:p>
            <a:endParaRPr lang="ru-RU" altLang="ru-RU" sz="1600" b="1" dirty="0">
              <a:solidFill>
                <a:srgbClr val="0070C0"/>
              </a:solidFill>
              <a:ea typeface="Arial" charset="0"/>
            </a:endParaRPr>
          </a:p>
          <a:p>
            <a:r>
              <a:rPr lang="ru-RU" altLang="ru-RU" sz="1600" i="1" dirty="0">
                <a:ea typeface="Arial" charset="0"/>
              </a:rPr>
              <a:t>Расчеты и дизайн рисунка </a:t>
            </a:r>
            <a:r>
              <a:rPr lang="ru-RU" altLang="ru-RU" sz="1600" i="1" dirty="0" err="1">
                <a:ea typeface="Arial" charset="0"/>
              </a:rPr>
              <a:t>Е.Д.Слободенюк</a:t>
            </a:r>
            <a:endParaRPr lang="ru-RU" altLang="ru-RU" sz="1600" i="1" dirty="0">
              <a:ea typeface="Arial" charset="0"/>
            </a:endParaRPr>
          </a:p>
        </p:txBody>
      </p:sp>
      <p:graphicFrame>
        <p:nvGraphicFramePr>
          <p:cNvPr id="8" name="Диаграмма 7">
            <a:extLst>
              <a:ext uri="{FF2B5EF4-FFF2-40B4-BE49-F238E27FC236}">
                <a16:creationId xmlns:a16="http://schemas.microsoft.com/office/drawing/2014/main" id="{06F2A405-9CBE-4ACD-B3F9-82ABB1A05FF6}"/>
              </a:ext>
            </a:extLst>
          </p:cNvPr>
          <p:cNvGraphicFramePr>
            <a:graphicFrameLocks/>
          </p:cNvGraphicFramePr>
          <p:nvPr>
            <p:extLst>
              <p:ext uri="{D42A27DB-BD31-4B8C-83A1-F6EECF244321}">
                <p14:modId xmlns:p14="http://schemas.microsoft.com/office/powerpoint/2010/main" val="3893710044"/>
              </p:ext>
            </p:extLst>
          </p:nvPr>
        </p:nvGraphicFramePr>
        <p:xfrm>
          <a:off x="5303912" y="1318238"/>
          <a:ext cx="5184567" cy="4703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991374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0DCBF4BE-B396-465A-A216-E647D9D30A21}"/>
              </a:ext>
            </a:extLst>
          </p:cNvPr>
          <p:cNvSpPr>
            <a:spLocks noGrp="1"/>
          </p:cNvSpPr>
          <p:nvPr>
            <p:ph type="title"/>
          </p:nvPr>
        </p:nvSpPr>
        <p:spPr>
          <a:xfrm>
            <a:off x="609600" y="727178"/>
            <a:ext cx="10972800" cy="508923"/>
          </a:xfrm>
        </p:spPr>
        <p:txBody>
          <a:bodyPr/>
          <a:lstStyle/>
          <a:p>
            <a:pPr algn="ctr"/>
            <a:r>
              <a:rPr lang="ru-RU" sz="2800" b="1" dirty="0">
                <a:solidFill>
                  <a:srgbClr val="C00000"/>
                </a:solidFill>
              </a:rPr>
              <a:t>О чем говорит применение экономического подхода к СК с выделением его «по доходу»?</a:t>
            </a:r>
          </a:p>
        </p:txBody>
      </p:sp>
      <p:sp>
        <p:nvSpPr>
          <p:cNvPr id="6" name="Объект 5">
            <a:extLst>
              <a:ext uri="{FF2B5EF4-FFF2-40B4-BE49-F238E27FC236}">
                <a16:creationId xmlns:a16="http://schemas.microsoft.com/office/drawing/2014/main" id="{BF5A404F-253C-436F-84E2-3D923AA124D0}"/>
              </a:ext>
            </a:extLst>
          </p:cNvPr>
          <p:cNvSpPr>
            <a:spLocks noGrp="1"/>
          </p:cNvSpPr>
          <p:nvPr>
            <p:ph idx="1"/>
          </p:nvPr>
        </p:nvSpPr>
        <p:spPr>
          <a:xfrm>
            <a:off x="433020" y="1236101"/>
            <a:ext cx="11325959" cy="4530725"/>
          </a:xfrm>
        </p:spPr>
        <p:txBody>
          <a:bodyPr/>
          <a:lstStyle/>
          <a:p>
            <a:pPr marL="457200" indent="-457200" algn="just">
              <a:buAutoNum type="arabicPeriod"/>
            </a:pPr>
            <a:r>
              <a:rPr lang="ru-RU" sz="2200" dirty="0"/>
              <a:t>Средний класс в России не просто есть, но и в любом случае достаточно </a:t>
            </a:r>
            <a:r>
              <a:rPr lang="ru-RU" sz="2200" dirty="0" err="1"/>
              <a:t>многочисленен</a:t>
            </a:r>
            <a:r>
              <a:rPr lang="ru-RU" sz="2200" dirty="0"/>
              <a:t>, хотя в зависимости от использованных подходов и критериев численность его может различаться в разы (от четверти до более чем двух третей населения). </a:t>
            </a:r>
          </a:p>
          <a:p>
            <a:pPr marL="457200" indent="-457200" algn="just">
              <a:buAutoNum type="arabicPeriod"/>
            </a:pPr>
            <a:r>
              <a:rPr lang="ru-RU" sz="2200" dirty="0"/>
              <a:t>В последние три десятилетия произошло относительное ухудшение ситуация со СК. Сократилась доля приходящегося на него совокупного дохода, причем в 3 </a:t>
            </a:r>
            <a:r>
              <a:rPr lang="ru-RU" sz="2200" dirty="0" err="1"/>
              <a:t>квинтильной</a:t>
            </a:r>
            <a:r>
              <a:rPr lang="ru-RU" sz="2200" dirty="0"/>
              <a:t> группе это сокращение достигло почти 20%. При этом усилилась поляризация </a:t>
            </a:r>
            <a:r>
              <a:rPr lang="ru-RU" sz="2200" dirty="0" err="1"/>
              <a:t>среднедоходных</a:t>
            </a:r>
            <a:r>
              <a:rPr lang="ru-RU" sz="2200" dirty="0"/>
              <a:t> слоев.</a:t>
            </a:r>
          </a:p>
          <a:p>
            <a:pPr marL="457200" indent="-457200" algn="just">
              <a:buAutoNum type="arabicPeriod"/>
            </a:pPr>
            <a:r>
              <a:rPr lang="ru-RU" sz="2200" dirty="0"/>
              <a:t>Медианная группа в России вряд ли может рассматриваться как средний класс, которому на опыте западных стран приписывается относительно устойчивое благополучие, хотя и входит в средние слои. Бесспорная граница благополучия – 1,25 медианы  </a:t>
            </a:r>
            <a:r>
              <a:rPr lang="en-US" sz="2200" dirty="0"/>
              <a:t>[</a:t>
            </a:r>
            <a:r>
              <a:rPr lang="ru-RU" sz="2200" dirty="0"/>
              <a:t>Модель доходной стратификации российского общества: динамика, факторы, </a:t>
            </a:r>
            <a:r>
              <a:rPr lang="ru-RU" sz="2200" dirty="0" err="1"/>
              <a:t>межстрановые</a:t>
            </a:r>
            <a:r>
              <a:rPr lang="ru-RU" sz="2200" dirty="0"/>
              <a:t> сравнения / Н.Е. Тихонова, Ю.П. </a:t>
            </a:r>
            <a:r>
              <a:rPr lang="ru-RU" sz="2200" dirty="0" err="1"/>
              <a:t>Лежнина</a:t>
            </a:r>
            <a:r>
              <a:rPr lang="ru-RU" sz="2200" dirty="0"/>
              <a:t>, С.В. Мареева, В.А. Аникин, А.В. Каравай, Е.Д. </a:t>
            </a:r>
            <a:r>
              <a:rPr lang="ru-RU" sz="2200" dirty="0" err="1"/>
              <a:t>Слободенюк</a:t>
            </a:r>
            <a:r>
              <a:rPr lang="ru-RU" sz="2200" dirty="0"/>
              <a:t>; под ред. Н.Е. Тихоновой. — М.; СПб.: Нестор-История, 2018.</a:t>
            </a:r>
            <a:r>
              <a:rPr lang="en-US" sz="2200" dirty="0"/>
              <a:t>]</a:t>
            </a:r>
            <a:r>
              <a:rPr lang="ru-RU" sz="2200" dirty="0"/>
              <a:t> </a:t>
            </a:r>
          </a:p>
        </p:txBody>
      </p:sp>
    </p:spTree>
    <p:extLst>
      <p:ext uri="{BB962C8B-B14F-4D97-AF65-F5344CB8AC3E}">
        <p14:creationId xmlns:p14="http://schemas.microsoft.com/office/powerpoint/2010/main" val="1810277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B761CF-1439-4A30-A889-678DA961DA31}"/>
              </a:ext>
            </a:extLst>
          </p:cNvPr>
          <p:cNvSpPr>
            <a:spLocks noGrp="1"/>
          </p:cNvSpPr>
          <p:nvPr>
            <p:ph type="title"/>
          </p:nvPr>
        </p:nvSpPr>
        <p:spPr>
          <a:xfrm>
            <a:off x="609600" y="116632"/>
            <a:ext cx="10972800" cy="1008112"/>
          </a:xfrm>
        </p:spPr>
        <p:txBody>
          <a:bodyPr/>
          <a:lstStyle/>
          <a:p>
            <a:pPr algn="ctr"/>
            <a:r>
              <a:rPr lang="ru-RU" sz="2600" b="1" dirty="0">
                <a:solidFill>
                  <a:srgbClr val="C00000"/>
                </a:solidFill>
              </a:rPr>
              <a:t>Основные индикаторы, используемые при выделении среднего класса в рамках социологических подходов</a:t>
            </a:r>
          </a:p>
        </p:txBody>
      </p:sp>
      <p:sp>
        <p:nvSpPr>
          <p:cNvPr id="3" name="Текст 2">
            <a:extLst>
              <a:ext uri="{FF2B5EF4-FFF2-40B4-BE49-F238E27FC236}">
                <a16:creationId xmlns:a16="http://schemas.microsoft.com/office/drawing/2014/main" id="{E0BE9E64-7672-4B45-9FC0-43A48FA97C27}"/>
              </a:ext>
            </a:extLst>
          </p:cNvPr>
          <p:cNvSpPr>
            <a:spLocks noGrp="1"/>
          </p:cNvSpPr>
          <p:nvPr>
            <p:ph type="body" sz="half" idx="1"/>
          </p:nvPr>
        </p:nvSpPr>
        <p:spPr>
          <a:xfrm>
            <a:off x="407368" y="1116214"/>
            <a:ext cx="11377264" cy="4536504"/>
          </a:xfrm>
        </p:spPr>
        <p:txBody>
          <a:bodyPr/>
          <a:lstStyle/>
          <a:p>
            <a:pPr marL="0" indent="0" algn="just">
              <a:buNone/>
            </a:pPr>
            <a:r>
              <a:rPr lang="ru-RU" sz="2000" b="1" dirty="0">
                <a:solidFill>
                  <a:srgbClr val="0070C0"/>
                </a:solidFill>
              </a:rPr>
              <a:t>Методологически ключевой вопрос – средний класс это середина распределения по каким-то критериям людей (медианный класс) или середина распределения позиций в разных статусных иерархиях, например, власти, собственности, престижа, рисков и </a:t>
            </a:r>
            <a:r>
              <a:rPr lang="ru-RU" sz="2000" b="1">
                <a:solidFill>
                  <a:srgbClr val="0070C0"/>
                </a:solidFill>
              </a:rPr>
              <a:t>возможностей и др.?</a:t>
            </a:r>
            <a:endParaRPr lang="ru-RU" sz="2000" b="1" dirty="0">
              <a:solidFill>
                <a:srgbClr val="0070C0"/>
              </a:solidFill>
            </a:endParaRPr>
          </a:p>
          <a:p>
            <a:pPr marL="0" indent="0" algn="just">
              <a:buNone/>
            </a:pPr>
            <a:r>
              <a:rPr lang="ru-RU" sz="2000" dirty="0"/>
              <a:t>Наиболее распространенные </a:t>
            </a:r>
            <a:r>
              <a:rPr lang="ru-RU" sz="2000" b="1" dirty="0">
                <a:solidFill>
                  <a:srgbClr val="C00000"/>
                </a:solidFill>
              </a:rPr>
              <a:t>индикаторы</a:t>
            </a:r>
            <a:r>
              <a:rPr lang="ru-RU" sz="2000" dirty="0"/>
              <a:t> при выделении СК как группы, члены которой занимают срединные позиции в иерархиях власти, собственности и престижа – профессиональный статус и уровень образования</a:t>
            </a:r>
            <a:r>
              <a:rPr lang="ru-RU" sz="2000" b="1" dirty="0">
                <a:solidFill>
                  <a:srgbClr val="C00000"/>
                </a:solidFill>
              </a:rPr>
              <a:t>.</a:t>
            </a:r>
            <a:r>
              <a:rPr lang="ru-RU" sz="2000" dirty="0"/>
              <a:t> </a:t>
            </a:r>
          </a:p>
          <a:p>
            <a:pPr marL="0" indent="0" algn="just">
              <a:buNone/>
            </a:pPr>
            <a:r>
              <a:rPr lang="ru-RU" sz="2000" b="1" dirty="0">
                <a:solidFill>
                  <a:srgbClr val="C00000"/>
                </a:solidFill>
              </a:rPr>
              <a:t>Профессиональный статус </a:t>
            </a:r>
            <a:r>
              <a:rPr lang="ru-RU" sz="2000" dirty="0"/>
              <a:t>отражает место индивидов в иерархиях власти, престижа и, отчасти, собственности (для предпринимателей и самозанятых). В целом он говорит о месте индивида в системе производственных отношений и о занятости престижными в данном обществе видами деятельности.</a:t>
            </a:r>
          </a:p>
          <a:p>
            <a:pPr marL="0" indent="0" algn="just">
              <a:buNone/>
            </a:pPr>
            <a:r>
              <a:rPr lang="ru-RU" sz="2000" b="1" dirty="0">
                <a:solidFill>
                  <a:srgbClr val="C00000"/>
                </a:solidFill>
              </a:rPr>
              <a:t>Уровень образования </a:t>
            </a:r>
            <a:r>
              <a:rPr lang="ru-RU" sz="2000" dirty="0"/>
              <a:t>свидетельствует о качестве человеческого капитала как основного рентоприносящего актива в современной экономике, т.е. отражает место в иерархиях собственности и престижа.</a:t>
            </a:r>
          </a:p>
          <a:p>
            <a:pPr marL="0" indent="0" algn="just">
              <a:buNone/>
            </a:pPr>
            <a:r>
              <a:rPr lang="ru-RU" sz="2000" dirty="0"/>
              <a:t>В обществах неконкурентного типа или с сильными дисбалансами спроса и предложения на высококвалифицированную рабочую силу как самостоятельный фильтр при эмпирических исследованиях среднего класса используется также критерий </a:t>
            </a:r>
            <a:r>
              <a:rPr lang="ru-RU" sz="2000" b="1" dirty="0">
                <a:solidFill>
                  <a:srgbClr val="C00000"/>
                </a:solidFill>
              </a:rPr>
              <a:t>дохода</a:t>
            </a:r>
            <a:r>
              <a:rPr lang="ru-RU" sz="2000" dirty="0"/>
              <a:t>. </a:t>
            </a:r>
          </a:p>
          <a:p>
            <a:pPr marL="0" indent="0">
              <a:buNone/>
            </a:pPr>
            <a:endParaRPr lang="ru-RU" sz="1600" dirty="0"/>
          </a:p>
        </p:txBody>
      </p:sp>
    </p:spTree>
    <p:extLst>
      <p:ext uri="{BB962C8B-B14F-4D97-AF65-F5344CB8AC3E}">
        <p14:creationId xmlns:p14="http://schemas.microsoft.com/office/powerpoint/2010/main" val="232740055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5C89C763-EE57-479A-8272-C994EDC78A7C}"/>
              </a:ext>
            </a:extLst>
          </p:cNvPr>
          <p:cNvSpPr>
            <a:spLocks noGrp="1"/>
          </p:cNvSpPr>
          <p:nvPr>
            <p:ph type="title"/>
          </p:nvPr>
        </p:nvSpPr>
        <p:spPr>
          <a:xfrm>
            <a:off x="523800" y="608988"/>
            <a:ext cx="11144400" cy="360040"/>
          </a:xfrm>
        </p:spPr>
        <p:txBody>
          <a:bodyPr/>
          <a:lstStyle/>
          <a:p>
            <a:pPr algn="ctr"/>
            <a:br>
              <a:rPr lang="ru-RU" sz="2400" dirty="0">
                <a:solidFill>
                  <a:schemeClr val="tx1">
                    <a:lumMod val="95000"/>
                    <a:lumOff val="5000"/>
                  </a:schemeClr>
                </a:solidFill>
              </a:rPr>
            </a:br>
            <a:r>
              <a:rPr lang="ru-RU" sz="2300" b="1" dirty="0">
                <a:solidFill>
                  <a:srgbClr val="C00000"/>
                </a:solidFill>
              </a:rPr>
              <a:t>Субшкалы и показатели, использованные для построения модели стратификации российского общества по жизненным шансам и рискам</a:t>
            </a:r>
            <a:endParaRPr lang="ru-RU" sz="2300" dirty="0">
              <a:solidFill>
                <a:srgbClr val="C00000"/>
              </a:solidFill>
            </a:endParaRPr>
          </a:p>
        </p:txBody>
      </p:sp>
      <p:graphicFrame>
        <p:nvGraphicFramePr>
          <p:cNvPr id="7" name="Таблица 6">
            <a:extLst>
              <a:ext uri="{FF2B5EF4-FFF2-40B4-BE49-F238E27FC236}">
                <a16:creationId xmlns:a16="http://schemas.microsoft.com/office/drawing/2014/main" id="{A5F048B7-8451-4476-885B-3BABEE06526B}"/>
              </a:ext>
            </a:extLst>
          </p:cNvPr>
          <p:cNvGraphicFramePr>
            <a:graphicFrameLocks noGrp="1"/>
          </p:cNvGraphicFramePr>
          <p:nvPr>
            <p:extLst>
              <p:ext uri="{D42A27DB-BD31-4B8C-83A1-F6EECF244321}">
                <p14:modId xmlns:p14="http://schemas.microsoft.com/office/powerpoint/2010/main" val="3244570616"/>
              </p:ext>
            </p:extLst>
          </p:nvPr>
        </p:nvGraphicFramePr>
        <p:xfrm>
          <a:off x="623392" y="980728"/>
          <a:ext cx="11247040" cy="5733036"/>
        </p:xfrm>
        <a:graphic>
          <a:graphicData uri="http://schemas.openxmlformats.org/drawingml/2006/table">
            <a:tbl>
              <a:tblPr firstRow="1" firstCol="1" bandRow="1">
                <a:tableStyleId>{5C22544A-7EE6-4342-B048-85BDC9FD1C3A}</a:tableStyleId>
              </a:tblPr>
              <a:tblGrid>
                <a:gridCol w="5451718">
                  <a:extLst>
                    <a:ext uri="{9D8B030D-6E8A-4147-A177-3AD203B41FA5}">
                      <a16:colId xmlns:a16="http://schemas.microsoft.com/office/drawing/2014/main" val="18146504"/>
                    </a:ext>
                  </a:extLst>
                </a:gridCol>
                <a:gridCol w="5795322">
                  <a:extLst>
                    <a:ext uri="{9D8B030D-6E8A-4147-A177-3AD203B41FA5}">
                      <a16:colId xmlns:a16="http://schemas.microsoft.com/office/drawing/2014/main" val="464171608"/>
                    </a:ext>
                  </a:extLst>
                </a:gridCol>
              </a:tblGrid>
              <a:tr h="229066">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Показатели шкалы жизненных шансов </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a:solidFill>
                            <a:schemeClr val="tx1">
                              <a:lumMod val="95000"/>
                              <a:lumOff val="5000"/>
                            </a:schemeClr>
                          </a:solidFill>
                          <a:effectLst/>
                          <a:latin typeface="Arial" panose="020B0604020202020204" pitchFamily="34" charset="0"/>
                          <a:cs typeface="Arial" panose="020B0604020202020204" pitchFamily="34" charset="0"/>
                        </a:rPr>
                        <a:t>Показатели шкалы деприваций и рисков</a:t>
                      </a:r>
                      <a:endParaRPr lang="ru-RU" sz="13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33539"/>
                  </a:ext>
                </a:extLst>
              </a:tr>
              <a:tr h="118659">
                <a:tc gridSpan="2">
                  <a:txBody>
                    <a:bodyPr/>
                    <a:lstStyle/>
                    <a:p>
                      <a:pPr algn="ctr">
                        <a:spcAft>
                          <a:spcPts val="0"/>
                        </a:spcAft>
                      </a:pPr>
                      <a:r>
                        <a:rPr lang="ru-RU" sz="1300" dirty="0" err="1">
                          <a:solidFill>
                            <a:schemeClr val="tx1">
                              <a:lumMod val="95000"/>
                              <a:lumOff val="5000"/>
                            </a:schemeClr>
                          </a:solidFill>
                          <a:effectLst/>
                          <a:latin typeface="Arial" panose="020B0604020202020204" pitchFamily="34" charset="0"/>
                          <a:cs typeface="Arial" panose="020B0604020202020204" pitchFamily="34" charset="0"/>
                        </a:rPr>
                        <a:t>Субшкала</a:t>
                      </a:r>
                      <a:r>
                        <a:rPr lang="ru-RU" sz="1300" dirty="0">
                          <a:solidFill>
                            <a:schemeClr val="tx1">
                              <a:lumMod val="95000"/>
                              <a:lumOff val="5000"/>
                            </a:schemeClr>
                          </a:solidFill>
                          <a:effectLst/>
                          <a:latin typeface="Arial" panose="020B0604020202020204" pitchFamily="34" charset="0"/>
                          <a:cs typeface="Arial" panose="020B0604020202020204" pitchFamily="34" charset="0"/>
                        </a:rPr>
                        <a:t> «Экономические условия жизни».</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extLst>
                  <a:ext uri="{0D108BD9-81ED-4DB2-BD59-A6C34878D82A}">
                    <a16:rowId xmlns:a16="http://schemas.microsoft.com/office/drawing/2014/main" val="3241467144"/>
                  </a:ext>
                </a:extLst>
              </a:tr>
              <a:tr h="229066">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второго пригодного для круглогодичного проживания жилья</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a:solidFill>
                            <a:schemeClr val="tx1">
                              <a:lumMod val="95000"/>
                              <a:lumOff val="5000"/>
                            </a:schemeClr>
                          </a:solidFill>
                          <a:effectLst/>
                          <a:latin typeface="Arial" panose="020B0604020202020204" pitchFamily="34" charset="0"/>
                          <a:cs typeface="Arial" panose="020B0604020202020204" pitchFamily="34" charset="0"/>
                        </a:rPr>
                        <a:t>Наличие множественных или крупных долговых обязательств</a:t>
                      </a:r>
                      <a:endParaRPr lang="ru-RU" sz="13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4809291"/>
                  </a:ext>
                </a:extLst>
              </a:tr>
              <a:tr h="343599">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иной недвижимости при условии одновременного наличия автомобиля</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a:solidFill>
                            <a:schemeClr val="tx1">
                              <a:lumMod val="95000"/>
                              <a:lumOff val="5000"/>
                            </a:schemeClr>
                          </a:solidFill>
                          <a:effectLst/>
                          <a:latin typeface="Arial" panose="020B0604020202020204" pitchFamily="34" charset="0"/>
                          <a:cs typeface="Arial" panose="020B0604020202020204" pitchFamily="34" charset="0"/>
                        </a:rPr>
                        <a:t>Наличие значительных неэластичных текущих расходов (аренда жилья и т.п.)</a:t>
                      </a:r>
                      <a:endParaRPr lang="ru-RU" sz="13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0980801"/>
                  </a:ext>
                </a:extLst>
              </a:tr>
              <a:tr h="343599">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инвестиций и сбережений, позволяющих прожить на них продолжительный период</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a:solidFill>
                            <a:schemeClr val="tx1">
                              <a:lumMod val="95000"/>
                              <a:lumOff val="5000"/>
                            </a:schemeClr>
                          </a:solidFill>
                          <a:effectLst/>
                          <a:latin typeface="Arial" panose="020B0604020202020204" pitchFamily="34" charset="0"/>
                          <a:cs typeface="Arial" panose="020B0604020202020204" pitchFamily="34" charset="0"/>
                        </a:rPr>
                        <a:t>Нестабильность доходов при отсутствии постоянной занятости</a:t>
                      </a:r>
                      <a:endParaRPr lang="ru-RU" sz="13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0399575"/>
                  </a:ext>
                </a:extLst>
              </a:tr>
              <a:tr h="118659">
                <a:tc gridSpan="2">
                  <a:txBody>
                    <a:bodyPr/>
                    <a:lstStyle/>
                    <a:p>
                      <a:pPr algn="ctr">
                        <a:spcAft>
                          <a:spcPts val="0"/>
                        </a:spcAft>
                      </a:pPr>
                      <a:r>
                        <a:rPr lang="ru-RU" sz="1300" dirty="0" err="1">
                          <a:solidFill>
                            <a:schemeClr val="tx1">
                              <a:lumMod val="95000"/>
                              <a:lumOff val="5000"/>
                            </a:schemeClr>
                          </a:solidFill>
                          <a:effectLst/>
                          <a:latin typeface="Arial" panose="020B0604020202020204" pitchFamily="34" charset="0"/>
                          <a:cs typeface="Arial" panose="020B0604020202020204" pitchFamily="34" charset="0"/>
                        </a:rPr>
                        <a:t>Субшкала</a:t>
                      </a:r>
                      <a:r>
                        <a:rPr lang="ru-RU" sz="1300" dirty="0">
                          <a:solidFill>
                            <a:schemeClr val="tx1">
                              <a:lumMod val="95000"/>
                              <a:lumOff val="5000"/>
                            </a:schemeClr>
                          </a:solidFill>
                          <a:effectLst/>
                          <a:latin typeface="Arial" panose="020B0604020202020204" pitchFamily="34" charset="0"/>
                          <a:cs typeface="Arial" panose="020B0604020202020204" pitchFamily="34" charset="0"/>
                        </a:rPr>
                        <a:t> «Ситуация на работе»</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extLst>
                  <a:ext uri="{0D108BD9-81ED-4DB2-BD59-A6C34878D82A}">
                    <a16:rowId xmlns:a16="http://schemas.microsoft.com/office/drawing/2014/main" val="2315615121"/>
                  </a:ext>
                </a:extLst>
              </a:tr>
              <a:tr h="118659">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ресурса влияния на работе</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a:solidFill>
                            <a:schemeClr val="tx1">
                              <a:lumMod val="95000"/>
                              <a:lumOff val="5000"/>
                            </a:schemeClr>
                          </a:solidFill>
                          <a:effectLst/>
                          <a:latin typeface="Arial" panose="020B0604020202020204" pitchFamily="34" charset="0"/>
                          <a:cs typeface="Arial" panose="020B0604020202020204" pitchFamily="34" charset="0"/>
                        </a:rPr>
                        <a:t>Неблагоприятные условия занятости</a:t>
                      </a:r>
                      <a:endParaRPr lang="ru-RU" sz="130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57395976"/>
                  </a:ext>
                </a:extLst>
              </a:tr>
              <a:tr h="343599">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работы, являющейся объектом желаний большинства россиян</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Несоблюдение на работе законодательства</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0891013"/>
                  </a:ext>
                </a:extLst>
              </a:tr>
              <a:tr h="343599">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дополнительных социальных благ по месту занятости (</a:t>
                      </a:r>
                      <a:r>
                        <a:rPr lang="ru-RU" sz="1300" b="0" dirty="0" err="1">
                          <a:solidFill>
                            <a:schemeClr val="tx1">
                              <a:lumMod val="95000"/>
                              <a:lumOff val="5000"/>
                            </a:schemeClr>
                          </a:solidFill>
                          <a:effectLst/>
                          <a:latin typeface="Arial" panose="020B0604020202020204" pitchFamily="34" charset="0"/>
                          <a:cs typeface="Arial" panose="020B0604020202020204" pitchFamily="34" charset="0"/>
                        </a:rPr>
                        <a:t>соцпакет</a:t>
                      </a:r>
                      <a:r>
                        <a:rPr lang="ru-RU" sz="1300" b="0" dirty="0">
                          <a:solidFill>
                            <a:schemeClr val="tx1">
                              <a:lumMod val="95000"/>
                              <a:lumOff val="5000"/>
                            </a:schemeClr>
                          </a:solidFill>
                          <a:effectLst/>
                          <a:latin typeface="Arial" panose="020B0604020202020204" pitchFamily="34" charset="0"/>
                          <a:cs typeface="Arial" panose="020B0604020202020204" pitchFamily="34" charset="0"/>
                        </a:rPr>
                        <a:t> и т.п.)</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Риски длительной безработицы (опыт нахождения без работы более 3 месяцев подряд)</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752991"/>
                  </a:ext>
                </a:extLst>
              </a:tr>
              <a:tr h="118659">
                <a:tc gridSpan="2">
                  <a:txBody>
                    <a:bodyPr/>
                    <a:lstStyle/>
                    <a:p>
                      <a:pPr algn="ctr">
                        <a:spcAft>
                          <a:spcPts val="0"/>
                        </a:spcAft>
                      </a:pPr>
                      <a:r>
                        <a:rPr lang="ru-RU" sz="1300" dirty="0" err="1">
                          <a:solidFill>
                            <a:schemeClr val="tx1">
                              <a:lumMod val="95000"/>
                              <a:lumOff val="5000"/>
                            </a:schemeClr>
                          </a:solidFill>
                          <a:effectLst/>
                          <a:latin typeface="Arial" panose="020B0604020202020204" pitchFamily="34" charset="0"/>
                          <a:cs typeface="Arial" panose="020B0604020202020204" pitchFamily="34" charset="0"/>
                        </a:rPr>
                        <a:t>Субшкала</a:t>
                      </a:r>
                      <a:r>
                        <a:rPr lang="ru-RU" sz="1300" dirty="0">
                          <a:solidFill>
                            <a:schemeClr val="tx1">
                              <a:lumMod val="95000"/>
                              <a:lumOff val="5000"/>
                            </a:schemeClr>
                          </a:solidFill>
                          <a:effectLst/>
                          <a:latin typeface="Arial" panose="020B0604020202020204" pitchFamily="34" charset="0"/>
                          <a:cs typeface="Arial" panose="020B0604020202020204" pitchFamily="34" charset="0"/>
                        </a:rPr>
                        <a:t> «Возможности сохранения и наращивания своего человеческого капитала»</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extLst>
                  <a:ext uri="{0D108BD9-81ED-4DB2-BD59-A6C34878D82A}">
                    <a16:rowId xmlns:a16="http://schemas.microsoft.com/office/drawing/2014/main" val="4011841136"/>
                  </a:ext>
                </a:extLst>
              </a:tr>
              <a:tr h="229066">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Возможность использовать платное образование для взрослых и детей</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Недоступность необходимого образования</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8285057"/>
                  </a:ext>
                </a:extLst>
              </a:tr>
              <a:tr h="458132">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Возможность использовать платные формы заботы о здоровье (медицинские и оздоровительные услуги)</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Вероятность значимого ухудшения здоровья (недоступность необходимой медицинской помощи, работа на вредных производствах)</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1772257"/>
                  </a:ext>
                </a:extLst>
              </a:tr>
              <a:tr h="393630">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Наличие развитых навыков существования в цифровой среде (многообразие целей регулярного использования Интернета)</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Отсутствие доступа к </a:t>
                      </a:r>
                      <a:r>
                        <a:rPr lang="en-US" sz="1300" dirty="0">
                          <a:solidFill>
                            <a:schemeClr val="tx1">
                              <a:lumMod val="95000"/>
                              <a:lumOff val="5000"/>
                            </a:schemeClr>
                          </a:solidFill>
                          <a:effectLst/>
                          <a:latin typeface="Arial" panose="020B0604020202020204" pitchFamily="34" charset="0"/>
                          <a:cs typeface="Arial" panose="020B0604020202020204" pitchFamily="34" charset="0"/>
                        </a:rPr>
                        <a:t>IT</a:t>
                      </a:r>
                      <a:r>
                        <a:rPr lang="ru-RU" sz="1300" dirty="0">
                          <a:solidFill>
                            <a:schemeClr val="tx1">
                              <a:lumMod val="95000"/>
                              <a:lumOff val="5000"/>
                            </a:schemeClr>
                          </a:solidFill>
                          <a:effectLst/>
                          <a:latin typeface="Arial" panose="020B0604020202020204" pitchFamily="34" charset="0"/>
                          <a:cs typeface="Arial" panose="020B0604020202020204" pitchFamily="34" charset="0"/>
                        </a:rPr>
                        <a:t>-технологиям в повседневной жизни (отсутствие средств доступа к ним или навыков их использования)</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3810139"/>
                  </a:ext>
                </a:extLst>
              </a:tr>
              <a:tr h="118659">
                <a:tc gridSpan="2">
                  <a:txBody>
                    <a:bodyPr/>
                    <a:lstStyle/>
                    <a:p>
                      <a:pPr algn="ctr">
                        <a:spcAft>
                          <a:spcPts val="0"/>
                        </a:spcAft>
                      </a:pPr>
                      <a:r>
                        <a:rPr lang="ru-RU" sz="1300" dirty="0" err="1">
                          <a:solidFill>
                            <a:schemeClr val="tx1">
                              <a:lumMod val="95000"/>
                              <a:lumOff val="5000"/>
                            </a:schemeClr>
                          </a:solidFill>
                          <a:effectLst/>
                          <a:latin typeface="Arial" panose="020B0604020202020204" pitchFamily="34" charset="0"/>
                          <a:cs typeface="Arial" panose="020B0604020202020204" pitchFamily="34" charset="0"/>
                        </a:rPr>
                        <a:t>Субшкала</a:t>
                      </a:r>
                      <a:r>
                        <a:rPr lang="ru-RU" sz="1300" dirty="0">
                          <a:solidFill>
                            <a:schemeClr val="tx1">
                              <a:lumMod val="95000"/>
                              <a:lumOff val="5000"/>
                            </a:schemeClr>
                          </a:solidFill>
                          <a:effectLst/>
                          <a:latin typeface="Arial" panose="020B0604020202020204" pitchFamily="34" charset="0"/>
                          <a:cs typeface="Arial" panose="020B0604020202020204" pitchFamily="34" charset="0"/>
                        </a:rPr>
                        <a:t> «Особенности потребления и досуга»</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extLst>
                  <a:ext uri="{0D108BD9-81ED-4DB2-BD59-A6C34878D82A}">
                    <a16:rowId xmlns:a16="http://schemas.microsoft.com/office/drawing/2014/main" val="798761089"/>
                  </a:ext>
                </a:extLst>
              </a:tr>
              <a:tr h="393184">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Расширенное товарное потребление (число товаров длительного пользования в домохозяйстве более 1,25 медианы по населению в целом)</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Суженный стандарт предметного потребления (число товаров длительного пользования в домохозяйстве менее 0,75 медианы по населению в целом)</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3051610"/>
                  </a:ext>
                </a:extLst>
              </a:tr>
              <a:tr h="458132">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Особая комфортность жилищных условий (большая площадь занимаемого жилья при наличии в нем коммунальных удобств)</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Плохие жилищные условия (отсутствие коммунальных удобств, общая площадь менее 12 кв. м на человека)</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6431591"/>
                  </a:ext>
                </a:extLst>
              </a:tr>
              <a:tr h="343599">
                <a:tc>
                  <a:txBody>
                    <a:bodyPr/>
                    <a:lstStyle/>
                    <a:p>
                      <a:pPr algn="ctr">
                        <a:spcAft>
                          <a:spcPts val="0"/>
                        </a:spcAft>
                      </a:pPr>
                      <a:r>
                        <a:rPr lang="ru-RU" sz="1300" b="0" dirty="0">
                          <a:solidFill>
                            <a:schemeClr val="tx1">
                              <a:lumMod val="95000"/>
                              <a:lumOff val="5000"/>
                            </a:schemeClr>
                          </a:solidFill>
                          <a:effectLst/>
                          <a:latin typeface="Arial" panose="020B0604020202020204" pitchFamily="34" charset="0"/>
                          <a:cs typeface="Arial" panose="020B0604020202020204" pitchFamily="34" charset="0"/>
                        </a:rPr>
                        <a:t>Хорошие возможности проведения отпуска (проведение отпуска хотя раз в год вне дома и т.п.)</a:t>
                      </a:r>
                      <a:endParaRPr lang="ru-RU" sz="1300" b="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ru-RU" sz="1300" dirty="0">
                          <a:solidFill>
                            <a:schemeClr val="tx1">
                              <a:lumMod val="95000"/>
                              <a:lumOff val="5000"/>
                            </a:schemeClr>
                          </a:solidFill>
                          <a:effectLst/>
                          <a:latin typeface="Arial" panose="020B0604020202020204" pitchFamily="34" charset="0"/>
                          <a:cs typeface="Arial" panose="020B0604020202020204" pitchFamily="34" charset="0"/>
                        </a:rPr>
                        <a:t>Наличие пищевых деприваций (самооценка питания как плохого, экономия на еде)</a:t>
                      </a:r>
                      <a:endParaRPr lang="ru-RU" sz="1300" dirty="0">
                        <a:solidFill>
                          <a:schemeClr val="tx1">
                            <a:lumMod val="95000"/>
                            <a:lumOff val="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8614" marR="3861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3518588"/>
                  </a:ext>
                </a:extLst>
              </a:tr>
            </a:tbl>
          </a:graphicData>
        </a:graphic>
      </p:graphicFrame>
    </p:spTree>
    <p:extLst>
      <p:ext uri="{BB962C8B-B14F-4D97-AF65-F5344CB8AC3E}">
        <p14:creationId xmlns:p14="http://schemas.microsoft.com/office/powerpoint/2010/main" val="363473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CD541C0D-3742-4C4F-A66B-87E519AA2E18}"/>
              </a:ext>
            </a:extLst>
          </p:cNvPr>
          <p:cNvSpPr>
            <a:spLocks noGrp="1"/>
          </p:cNvSpPr>
          <p:nvPr>
            <p:ph type="title"/>
          </p:nvPr>
        </p:nvSpPr>
        <p:spPr>
          <a:xfrm>
            <a:off x="669133" y="1628800"/>
            <a:ext cx="11130608" cy="1268760"/>
          </a:xfrm>
        </p:spPr>
        <p:txBody>
          <a:bodyPr/>
          <a:lstStyle/>
          <a:p>
            <a:pPr algn="ctr">
              <a:spcBef>
                <a:spcPts val="1200"/>
              </a:spcBef>
              <a:spcAft>
                <a:spcPts val="600"/>
              </a:spcAft>
            </a:pPr>
            <a:r>
              <a:rPr lang="ru-RU" sz="2400" dirty="0">
                <a:solidFill>
                  <a:schemeClr val="tx1">
                    <a:lumMod val="95000"/>
                    <a:lumOff val="5000"/>
                  </a:schemeClr>
                </a:solidFill>
              </a:rPr>
              <a:t>Модель стратификации по критерию жизненных шансов, деприваций и рисков была разработана </a:t>
            </a:r>
            <a:r>
              <a:rPr lang="en-GB" sz="2400" dirty="0" err="1">
                <a:solidFill>
                  <a:schemeClr val="tx1">
                    <a:lumMod val="95000"/>
                    <a:lumOff val="5000"/>
                  </a:schemeClr>
                </a:solidFill>
              </a:rPr>
              <a:t>рабочей</a:t>
            </a:r>
            <a:r>
              <a:rPr lang="en-GB" sz="2400" dirty="0">
                <a:solidFill>
                  <a:schemeClr val="tx1">
                    <a:lumMod val="95000"/>
                    <a:lumOff val="5000"/>
                  </a:schemeClr>
                </a:solidFill>
              </a:rPr>
              <a:t> </a:t>
            </a:r>
            <a:r>
              <a:rPr lang="en-GB" sz="2400" dirty="0" err="1">
                <a:solidFill>
                  <a:schemeClr val="tx1">
                    <a:lumMod val="95000"/>
                    <a:lumOff val="5000"/>
                  </a:schemeClr>
                </a:solidFill>
              </a:rPr>
              <a:t>групп</a:t>
            </a:r>
            <a:r>
              <a:rPr lang="ru-RU" sz="2400" dirty="0">
                <a:solidFill>
                  <a:schemeClr val="tx1">
                    <a:lumMod val="95000"/>
                    <a:lumOff val="5000"/>
                  </a:schemeClr>
                </a:solidFill>
              </a:rPr>
              <a:t>ой</a:t>
            </a:r>
            <a:r>
              <a:rPr lang="en-GB" sz="2400" dirty="0">
                <a:solidFill>
                  <a:schemeClr val="tx1">
                    <a:lumMod val="95000"/>
                    <a:lumOff val="5000"/>
                  </a:schemeClr>
                </a:solidFill>
              </a:rPr>
              <a:t> в </a:t>
            </a:r>
            <a:r>
              <a:rPr lang="en-GB" sz="2400" dirty="0" err="1">
                <a:solidFill>
                  <a:schemeClr val="tx1">
                    <a:lumMod val="95000"/>
                    <a:lumOff val="5000"/>
                  </a:schemeClr>
                </a:solidFill>
              </a:rPr>
              <a:t>составе</a:t>
            </a:r>
            <a:r>
              <a:rPr lang="en-GB" sz="2400" dirty="0">
                <a:solidFill>
                  <a:schemeClr val="tx1">
                    <a:lumMod val="95000"/>
                    <a:lumOff val="5000"/>
                  </a:schemeClr>
                </a:solidFill>
              </a:rPr>
              <a:t>: </a:t>
            </a:r>
            <a:br>
              <a:rPr lang="ru-RU" sz="2400" dirty="0">
                <a:solidFill>
                  <a:schemeClr val="tx1">
                    <a:lumMod val="95000"/>
                    <a:lumOff val="5000"/>
                  </a:schemeClr>
                </a:solidFill>
              </a:rPr>
            </a:br>
            <a:br>
              <a:rPr lang="ru-RU" sz="2400" dirty="0">
                <a:solidFill>
                  <a:schemeClr val="tx1">
                    <a:lumMod val="95000"/>
                    <a:lumOff val="5000"/>
                  </a:schemeClr>
                </a:solidFill>
              </a:rPr>
            </a:br>
            <a:r>
              <a:rPr lang="en-GB" sz="2400" b="1" dirty="0">
                <a:solidFill>
                  <a:srgbClr val="0070C0"/>
                </a:solidFill>
              </a:rPr>
              <a:t>Н.Е</a:t>
            </a:r>
            <a:r>
              <a:rPr lang="ru-RU" sz="2400" b="1" dirty="0">
                <a:solidFill>
                  <a:srgbClr val="0070C0"/>
                </a:solidFill>
              </a:rPr>
              <a:t>.</a:t>
            </a:r>
            <a:r>
              <a:rPr lang="en-GB" sz="2400" b="1" dirty="0">
                <a:solidFill>
                  <a:srgbClr val="0070C0"/>
                </a:solidFill>
              </a:rPr>
              <a:t>Тихонова (</a:t>
            </a:r>
            <a:r>
              <a:rPr lang="en-GB" sz="2400" b="1" dirty="0" err="1">
                <a:solidFill>
                  <a:srgbClr val="0070C0"/>
                </a:solidFill>
              </a:rPr>
              <a:t>рук</a:t>
            </a:r>
            <a:r>
              <a:rPr lang="en-GB" sz="2400" b="1" dirty="0">
                <a:solidFill>
                  <a:srgbClr val="0070C0"/>
                </a:solidFill>
              </a:rPr>
              <a:t>.), </a:t>
            </a:r>
            <a:r>
              <a:rPr lang="en-GB" sz="2400" b="1" dirty="0" err="1">
                <a:solidFill>
                  <a:srgbClr val="0070C0"/>
                </a:solidFill>
              </a:rPr>
              <a:t>С.В.Мареева</a:t>
            </a:r>
            <a:r>
              <a:rPr lang="en-GB" sz="2400" b="1" dirty="0">
                <a:solidFill>
                  <a:srgbClr val="0070C0"/>
                </a:solidFill>
              </a:rPr>
              <a:t>, </a:t>
            </a:r>
            <a:r>
              <a:rPr lang="en-GB" sz="2400" b="1" dirty="0" err="1">
                <a:solidFill>
                  <a:srgbClr val="0070C0"/>
                </a:solidFill>
              </a:rPr>
              <a:t>В.А.Аникин</a:t>
            </a:r>
            <a:r>
              <a:rPr lang="en-GB" sz="2400" b="1" dirty="0">
                <a:solidFill>
                  <a:srgbClr val="0070C0"/>
                </a:solidFill>
              </a:rPr>
              <a:t>, </a:t>
            </a:r>
            <a:r>
              <a:rPr lang="en-GB" sz="2400" b="1" dirty="0" err="1">
                <a:solidFill>
                  <a:srgbClr val="0070C0"/>
                </a:solidFill>
              </a:rPr>
              <a:t>Ю.П.Лежнина</a:t>
            </a:r>
            <a:r>
              <a:rPr lang="en-GB" sz="2400" b="1" dirty="0">
                <a:solidFill>
                  <a:srgbClr val="0070C0"/>
                </a:solidFill>
              </a:rPr>
              <a:t>, </a:t>
            </a:r>
            <a:r>
              <a:rPr lang="en-GB" sz="2400" b="1" dirty="0" err="1">
                <a:solidFill>
                  <a:srgbClr val="0070C0"/>
                </a:solidFill>
              </a:rPr>
              <a:t>А.В.Каравай</a:t>
            </a:r>
            <a:r>
              <a:rPr lang="en-GB" sz="2400" b="1" dirty="0">
                <a:solidFill>
                  <a:srgbClr val="0070C0"/>
                </a:solidFill>
              </a:rPr>
              <a:t>, </a:t>
            </a:r>
            <a:r>
              <a:rPr lang="en-GB" sz="2400" b="1" dirty="0" err="1">
                <a:solidFill>
                  <a:srgbClr val="0070C0"/>
                </a:solidFill>
              </a:rPr>
              <a:t>Е.Д.Слободенюк</a:t>
            </a:r>
            <a:r>
              <a:rPr lang="en-GB" sz="2400" dirty="0">
                <a:solidFill>
                  <a:schemeClr val="tx1">
                    <a:lumMod val="95000"/>
                    <a:lumOff val="5000"/>
                  </a:schemeClr>
                </a:solidFill>
              </a:rPr>
              <a:t>.</a:t>
            </a:r>
            <a:br>
              <a:rPr lang="ru-RU" sz="2400" dirty="0">
                <a:solidFill>
                  <a:schemeClr val="tx1">
                    <a:lumMod val="95000"/>
                    <a:lumOff val="5000"/>
                  </a:schemeClr>
                </a:solidFill>
              </a:rPr>
            </a:br>
            <a:endParaRPr lang="ru-RU" sz="2400" dirty="0">
              <a:solidFill>
                <a:schemeClr val="tx1">
                  <a:lumMod val="95000"/>
                  <a:lumOff val="5000"/>
                </a:schemeClr>
              </a:solidFill>
            </a:endParaRPr>
          </a:p>
        </p:txBody>
      </p:sp>
      <p:sp>
        <p:nvSpPr>
          <p:cNvPr id="5" name="Объект 4">
            <a:extLst>
              <a:ext uri="{FF2B5EF4-FFF2-40B4-BE49-F238E27FC236}">
                <a16:creationId xmlns:a16="http://schemas.microsoft.com/office/drawing/2014/main" id="{182B1470-6B06-4FE6-BA6F-E5C3F1452F8D}"/>
              </a:ext>
            </a:extLst>
          </p:cNvPr>
          <p:cNvSpPr>
            <a:spLocks noGrp="1"/>
          </p:cNvSpPr>
          <p:nvPr>
            <p:ph idx="1"/>
          </p:nvPr>
        </p:nvSpPr>
        <p:spPr>
          <a:xfrm>
            <a:off x="748037" y="3068960"/>
            <a:ext cx="10972800" cy="2492922"/>
          </a:xfrm>
        </p:spPr>
        <p:txBody>
          <a:bodyPr/>
          <a:lstStyle/>
          <a:p>
            <a:pPr marL="0" indent="0" algn="just">
              <a:buNone/>
            </a:pPr>
            <a:r>
              <a:rPr lang="ru-RU" sz="2400" dirty="0">
                <a:solidFill>
                  <a:schemeClr val="tx1">
                    <a:lumMod val="95000"/>
                    <a:lumOff val="5000"/>
                  </a:schemeClr>
                </a:solidFill>
              </a:rPr>
              <a:t>Эмпирической базой анализа группы были две линейки мониторинговых исследований – РМЭЗ НИУ ВШЭ и Мониторинг ИС РАН. Эмпирической базой анализа, результаты которого изложены в данном докладе, выступил массив данных 8 волны Мониторингового исследования Института социологии РАН (апрель-май 2018 г., </a:t>
            </a:r>
            <a:r>
              <a:rPr lang="en-US" sz="2400" dirty="0">
                <a:solidFill>
                  <a:schemeClr val="tx1">
                    <a:lumMod val="95000"/>
                    <a:lumOff val="5000"/>
                  </a:schemeClr>
                </a:solidFill>
              </a:rPr>
              <a:t>N</a:t>
            </a:r>
            <a:r>
              <a:rPr lang="ru-RU" sz="2400" dirty="0">
                <a:solidFill>
                  <a:schemeClr val="tx1">
                    <a:lumMod val="95000"/>
                    <a:lumOff val="5000"/>
                  </a:schemeClr>
                </a:solidFill>
              </a:rPr>
              <a:t>=4000), респондентами в котором выступали лица в возрасте от 18 лет и старше, репрезентировавшие взрослое население России по полу, возрасту и месту проживания.</a:t>
            </a:r>
            <a:endParaRPr lang="ru-RU" sz="2400" dirty="0"/>
          </a:p>
        </p:txBody>
      </p:sp>
    </p:spTree>
    <p:extLst>
      <p:ext uri="{BB962C8B-B14F-4D97-AF65-F5344CB8AC3E}">
        <p14:creationId xmlns:p14="http://schemas.microsoft.com/office/powerpoint/2010/main" val="274671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63BDFB-956D-43EE-AB63-79FE9D5DF358}"/>
              </a:ext>
            </a:extLst>
          </p:cNvPr>
          <p:cNvSpPr>
            <a:spLocks noGrp="1"/>
          </p:cNvSpPr>
          <p:nvPr>
            <p:ph type="title"/>
          </p:nvPr>
        </p:nvSpPr>
        <p:spPr/>
        <p:txBody>
          <a:bodyPr/>
          <a:lstStyle/>
          <a:p>
            <a:pPr algn="ctr"/>
            <a:r>
              <a:rPr lang="ru-RU" sz="2400" b="1" dirty="0">
                <a:solidFill>
                  <a:srgbClr val="C00000"/>
                </a:solidFill>
              </a:rPr>
              <a:t>Результаты применения методики выделения основных страт российского общества по их жизненным шансам и рискам, ИС ФНИСЦ РАН, 2018, %</a:t>
            </a:r>
          </a:p>
        </p:txBody>
      </p:sp>
      <p:sp>
        <p:nvSpPr>
          <p:cNvPr id="4" name="Прямоугольник 3">
            <a:extLst>
              <a:ext uri="{FF2B5EF4-FFF2-40B4-BE49-F238E27FC236}">
                <a16:creationId xmlns:a16="http://schemas.microsoft.com/office/drawing/2014/main" id="{B704C90A-D40A-4C49-A76E-701B103E2DA3}"/>
              </a:ext>
            </a:extLst>
          </p:cNvPr>
          <p:cNvSpPr/>
          <p:nvPr/>
        </p:nvSpPr>
        <p:spPr>
          <a:xfrm>
            <a:off x="609600" y="1434617"/>
            <a:ext cx="10972800" cy="5078313"/>
          </a:xfrm>
          <a:prstGeom prst="rect">
            <a:avLst/>
          </a:prstGeom>
        </p:spPr>
        <p:txBody>
          <a:bodyPr wrap="square">
            <a:spAutoFit/>
          </a:bodyPr>
          <a:lstStyle/>
          <a:p>
            <a:pPr marL="0" indent="0" algn="just">
              <a:buNone/>
            </a:pPr>
            <a:r>
              <a:rPr lang="ru-RU" dirty="0">
                <a:latin typeface="Arial" panose="020B0604020202020204" pitchFamily="34" charset="0"/>
                <a:cs typeface="Arial" panose="020B0604020202020204" pitchFamily="34" charset="0"/>
              </a:rPr>
              <a:t>Если структурировать попадающие в общероссийские опросы массовые слои российского общества в соответствии с показателями Индекса жизненных шансов и рисков, в основе расчета которого лежат 24 показателя, то можно выделить в них </a:t>
            </a:r>
            <a:r>
              <a:rPr lang="ru-RU" b="1" dirty="0">
                <a:solidFill>
                  <a:srgbClr val="0070C0"/>
                </a:solidFill>
                <a:latin typeface="Arial" panose="020B0604020202020204" pitchFamily="34" charset="0"/>
                <a:cs typeface="Arial" panose="020B0604020202020204" pitchFamily="34" charset="0"/>
              </a:rPr>
              <a:t>три крупные страты</a:t>
            </a:r>
            <a:r>
              <a:rPr lang="ru-RU" dirty="0">
                <a:latin typeface="Arial" panose="020B0604020202020204" pitchFamily="34" charset="0"/>
                <a:cs typeface="Arial" panose="020B0604020202020204" pitchFamily="34" charset="0"/>
              </a:rPr>
              <a:t>. </a:t>
            </a:r>
          </a:p>
          <a:p>
            <a:pPr algn="just"/>
            <a:r>
              <a:rPr lang="ru-RU" b="1" dirty="0">
                <a:solidFill>
                  <a:srgbClr val="0070C0"/>
                </a:solidFill>
                <a:latin typeface="Arial" panose="020B0604020202020204" pitchFamily="34" charset="0"/>
                <a:cs typeface="Arial" panose="020B0604020202020204" pitchFamily="34" charset="0"/>
              </a:rPr>
              <a:t>Верхняя из них насчитывает около 20% </a:t>
            </a:r>
            <a:r>
              <a:rPr lang="ru-RU" dirty="0">
                <a:latin typeface="Arial" panose="020B0604020202020204" pitchFamily="34" charset="0"/>
                <a:cs typeface="Arial" panose="020B0604020202020204" pitchFamily="34" charset="0"/>
              </a:rPr>
              <a:t>населения и характеризуется концентрацией жизненных шансов в самых разных областях – производственной, бытовой, досуговой и т.д. Ее представители в массе своей имеют высшее образование и являются выходцами из семей, где хотя бы один из родителей также имел высшее образование. С точки зрения их профессионального статуса эту страту представляют в основном профессионалы, руководители и предприниматели. </a:t>
            </a:r>
          </a:p>
          <a:p>
            <a:pPr algn="just"/>
            <a:r>
              <a:rPr lang="ru-RU" b="1" dirty="0">
                <a:solidFill>
                  <a:srgbClr val="0070C0"/>
                </a:solidFill>
                <a:latin typeface="Arial" panose="020B0604020202020204" pitchFamily="34" charset="0"/>
                <a:cs typeface="Arial" panose="020B0604020202020204" pitchFamily="34" charset="0"/>
              </a:rPr>
              <a:t>Нижняя страта, включающая около 30% населения</a:t>
            </a:r>
            <a:r>
              <a:rPr lang="ru-RU" dirty="0">
                <a:latin typeface="Arial" panose="020B0604020202020204" pitchFamily="34" charset="0"/>
                <a:cs typeface="Arial" panose="020B0604020202020204" pitchFamily="34" charset="0"/>
              </a:rPr>
              <a:t>, характеризуется невозможностью поддерживать типичный для среднего россиянина стандарт жизни, и в этом отношении соответствует депривационному пониманию бедности в его немонетарной версии. В жизни ее представителей доминируют разного рода депривации и риски, а круг их жизненных возможностей очень ограничен. </a:t>
            </a:r>
          </a:p>
          <a:p>
            <a:pPr algn="just"/>
            <a:r>
              <a:rPr lang="ru-RU" b="1" dirty="0">
                <a:solidFill>
                  <a:srgbClr val="0070C0"/>
                </a:solidFill>
                <a:latin typeface="Arial" panose="020B0604020202020204" pitchFamily="34" charset="0"/>
                <a:cs typeface="Arial" panose="020B0604020202020204" pitchFamily="34" charset="0"/>
              </a:rPr>
              <a:t>Включающая около половины россиян средняя страта </a:t>
            </a:r>
            <a:r>
              <a:rPr lang="ru-RU" dirty="0">
                <a:latin typeface="Arial" panose="020B0604020202020204" pitchFamily="34" charset="0"/>
                <a:cs typeface="Arial" panose="020B0604020202020204" pitchFamily="34" charset="0"/>
              </a:rPr>
              <a:t>занимает промежуточное положение между ними, но по своему составу и положению ближе все же к нижней страте. Попадание россиян в ту или другую из них в каждый отдельный момент в большинстве случаев связано с разного рода индивидуальными жизненными обстоятельствами и может легко меняться под влиянием многих факторов. </a:t>
            </a:r>
          </a:p>
        </p:txBody>
      </p:sp>
    </p:spTree>
    <p:extLst>
      <p:ext uri="{BB962C8B-B14F-4D97-AF65-F5344CB8AC3E}">
        <p14:creationId xmlns:p14="http://schemas.microsoft.com/office/powerpoint/2010/main" val="3213993897"/>
      </p:ext>
    </p:extLst>
  </p:cSld>
  <p:clrMapOvr>
    <a:masterClrMapping/>
  </p:clrMapOvr>
</p:sld>
</file>

<file path=ppt/theme/theme1.xml><?xml version="1.0" encoding="utf-8"?>
<a:theme xmlns:a="http://schemas.openxmlformats.org/drawingml/2006/main" name="Уровень">
  <a:themeElements>
    <a:clrScheme name="Уровень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Уровень">
      <a:majorFont>
        <a:latin typeface="Garamond"/>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Уровень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Уровень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Уровень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Уровень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Уровень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Уровень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Уровень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Уровень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Level</Template>
  <TotalTime>48005</TotalTime>
  <Words>2962</Words>
  <Application>Microsoft Office PowerPoint</Application>
  <PresentationFormat>Широкоэкранный</PresentationFormat>
  <Paragraphs>415</Paragraphs>
  <Slides>25</Slides>
  <Notes>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Arial</vt:lpstr>
      <vt:lpstr>Calibri</vt:lpstr>
      <vt:lpstr>Garamond</vt:lpstr>
      <vt:lpstr>Times New Roman</vt:lpstr>
      <vt:lpstr>Trebuchet MS</vt:lpstr>
      <vt:lpstr>Wingdings</vt:lpstr>
      <vt:lpstr>Уровень</vt:lpstr>
      <vt:lpstr>Средний класс в современной России: особенности идентичностей и мировоззрения </vt:lpstr>
      <vt:lpstr>Основные версии выделения среднего класса в рамках экономических подходов</vt:lpstr>
      <vt:lpstr>Основные группы в рамках модели доходной стратификации массовых слоев российского общества, ISSP, 2019, %</vt:lpstr>
      <vt:lpstr>Модель доходной стратификации на основании черты бедности и коэффициентов мультипликации, октябрь 2015 – апрель 2018 гг. (данные Мониторинга ИС РАН)</vt:lpstr>
      <vt:lpstr>О чем говорит применение экономического подхода к СК с выделением его «по доходу»?</vt:lpstr>
      <vt:lpstr>Основные индикаторы, используемые при выделении среднего класса в рамках социологических подходов</vt:lpstr>
      <vt:lpstr> Субшкалы и показатели, использованные для построения модели стратификации российского общества по жизненным шансам и рискам</vt:lpstr>
      <vt:lpstr>Модель стратификации по критерию жизненных шансов, деприваций и рисков была разработана рабочей группой в составе:   Н.Е.Тихонова (рук.), С.В.Мареева, В.А.Аникин, Ю.П.Лежнина, А.В.Каравай, Е.Д.Слободенюк. </vt:lpstr>
      <vt:lpstr>Результаты применения методики выделения основных страт российского общества по их жизненным шансам и рискам, ИС ФНИСЦ РАН, 2018, %</vt:lpstr>
      <vt:lpstr>Модели субъективной стратификации трех основных страт российского общества, ИС ФНИСЦ РАН, 2018, %</vt:lpstr>
      <vt:lpstr>Особенности идентичностей представителей разных страт, ИС РАН, 2015, % </vt:lpstr>
      <vt:lpstr>Особенности идентичностей представителей разных страт, ИС РАН, 2015, % </vt:lpstr>
      <vt:lpstr>Удовлетворенность жизнью, восприятие представителями разных страт своего статуса и их социальное самочувствие, ИС ФНИСЦ РАН, 2018, %</vt:lpstr>
      <vt:lpstr>Удовлетворенность жизнью и социальное самочувствие россиян до 30 лет включительно из разных страт, ИС ФНИСЦ РАН, 2018 г., %</vt:lpstr>
      <vt:lpstr>Специфика жизненных целей представителей разных страт, ИС ФНИСЦ РАН, 2018, %</vt:lpstr>
      <vt:lpstr>Специфика жизненных целей представителей разных страт до 30 лет включительно, ИС ФНИСЦ РАН, 2018, %</vt:lpstr>
      <vt:lpstr>Горизонт планирования у представителей разных страт, ИС ФНИСЦ РАН, 2018, %</vt:lpstr>
      <vt:lpstr>Доля имеющих внутренний локус-контроль в разных стратах, среди молодежи до 30 лет и в семьях, где оба родителя имели высшее образование, ИС ФНИСЦ РАН, 2018, %</vt:lpstr>
      <vt:lpstr>Установка на нонконформизм у представителей разных страт, ИС ФНИСЦ РАН, 2018, %</vt:lpstr>
      <vt:lpstr>Оценки представителями разных страт ситуации в их регионе и населенном пункте, ИС ФНИСЦ РАН, 2018 г., %</vt:lpstr>
      <vt:lpstr>Распространенность в разных стратах некоторых мировоззренческих установок, ИС ФНИСЦ РАН, 2018, %</vt:lpstr>
      <vt:lpstr>Выводы</vt:lpstr>
      <vt:lpstr>Выводы</vt:lpstr>
      <vt:lpstr>Выводы</vt:lpstr>
      <vt:lpstr>Выводы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Tihonova</dc:creator>
  <cp:lastModifiedBy>Asus</cp:lastModifiedBy>
  <cp:revision>809</cp:revision>
  <dcterms:created xsi:type="dcterms:W3CDTF">2006-10-05T19:09:10Z</dcterms:created>
  <dcterms:modified xsi:type="dcterms:W3CDTF">2019-11-28T10:02:27Z</dcterms:modified>
</cp:coreProperties>
</file>