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8" r:id="rId5"/>
    <p:sldId id="321" r:id="rId6"/>
    <p:sldId id="329" r:id="rId7"/>
    <p:sldId id="335" r:id="rId8"/>
    <p:sldId id="337" r:id="rId9"/>
    <p:sldId id="322" r:id="rId10"/>
    <p:sldId id="343" r:id="rId11"/>
    <p:sldId id="324" r:id="rId12"/>
    <p:sldId id="339" r:id="rId13"/>
    <p:sldId id="328" r:id="rId14"/>
    <p:sldId id="327" r:id="rId15"/>
    <p:sldId id="344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93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68" autoAdjust="0"/>
    <p:restoredTop sz="94677" autoAdjust="0"/>
  </p:normalViewPr>
  <p:slideViewPr>
    <p:cSldViewPr snapToGrid="0" snapToObjects="1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141" d="100"/>
          <a:sy n="141" d="100"/>
        </p:scale>
        <p:origin x="-4256" y="-10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9B8BA-6552-6A4C-AF70-3463A3B69B9E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562C-70B0-DE40-91F5-3016635ECE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912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6E0B7-6FF3-A041-9206-AC1A93E91E16}" type="datetimeFigureOut">
              <a:rPr lang="ru-RU" smtClean="0"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4CA57-176E-2E4C-8F2F-E75EEFE2F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84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52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HelveticaNeueCyr-Light"/>
                <a:cs typeface="HelveticaNeueCyr-Light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Изображение 8" descr="Znak_CINS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65" y="6347339"/>
            <a:ext cx="374135" cy="374135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556054" y="919892"/>
            <a:ext cx="8130746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FuturaFuturisC"/>
          <a:ea typeface="+mj-ea"/>
          <a:cs typeface="FuturaFuturisC"/>
        </a:defRPr>
      </a:lvl1pPr>
    </p:titleStyle>
    <p:bodyStyle>
      <a:lvl1pPr marL="0" indent="0" algn="l" defTabSz="457200" rtl="0" eaLnBrk="1" latinLnBrk="0" hangingPunct="1">
        <a:spcBef>
          <a:spcPts val="300"/>
        </a:spcBef>
        <a:buFont typeface="Arial"/>
        <a:buNone/>
        <a:defRPr sz="2400" b="1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1pPr>
      <a:lvl2pPr marL="0" indent="0" algn="l" defTabSz="457200" rtl="0" eaLnBrk="1" latinLnBrk="0" hangingPunct="1">
        <a:spcBef>
          <a:spcPts val="300"/>
        </a:spcBef>
        <a:buFont typeface="Arial"/>
        <a:buNone/>
        <a:defRPr sz="2200" b="1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2pPr>
      <a:lvl3pPr marL="288000" indent="-288000" algn="l" defTabSz="457200" rtl="0" eaLnBrk="1" latinLnBrk="0" hangingPunct="1">
        <a:spcBef>
          <a:spcPts val="300"/>
        </a:spcBef>
        <a:buClr>
          <a:srgbClr val="D99322"/>
        </a:buClr>
        <a:buFont typeface="Arial"/>
        <a:buChar char="•"/>
        <a:defRPr sz="20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3pPr>
      <a:lvl4pPr marL="572400" indent="-285750" algn="l" defTabSz="457200" rtl="0" eaLnBrk="1" latinLnBrk="0" hangingPunct="1">
        <a:spcBef>
          <a:spcPts val="300"/>
        </a:spcBef>
        <a:buClr>
          <a:srgbClr val="D99322"/>
        </a:buClr>
        <a:buFont typeface="Arial"/>
        <a:buChar char="•"/>
        <a:defRPr sz="18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4pPr>
      <a:lvl5pPr marL="748800" indent="-171450" algn="l" defTabSz="457200" rtl="0" eaLnBrk="1" latinLnBrk="0" hangingPunct="1">
        <a:spcBef>
          <a:spcPts val="300"/>
        </a:spcBef>
        <a:buFont typeface="Arial"/>
        <a:buChar char="•"/>
        <a:defRPr sz="1600" b="0" i="0" kern="1200">
          <a:solidFill>
            <a:schemeClr val="tx1"/>
          </a:solidFill>
          <a:latin typeface="HelveticaNeueCyr-Roman"/>
          <a:ea typeface="+mn-ea"/>
          <a:cs typeface="HelveticaNeueCyr-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staff/msemenova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ru/mirror/pubs/share/859128952.pd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91872" y="2213920"/>
            <a:ext cx="8370277" cy="1569660"/>
          </a:xfrm>
        </p:spPr>
        <p:txBody>
          <a:bodyPr wrap="square" lIns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Topics, Research Agenda, Cooperation Principles</a:t>
            </a:r>
            <a:endParaRPr lang="en-GB" sz="3200" baseline="30000" dirty="0"/>
          </a:p>
        </p:txBody>
      </p:sp>
      <p:pic>
        <p:nvPicPr>
          <p:cNvPr id="6" name="Изображение 5" descr="Logo_CIN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478" y="1055510"/>
            <a:ext cx="2959100" cy="685800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354667" y="4310078"/>
            <a:ext cx="593372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Название 1"/>
          <p:cNvSpPr txBox="1">
            <a:spLocks/>
          </p:cNvSpPr>
          <p:nvPr/>
        </p:nvSpPr>
        <p:spPr>
          <a:xfrm>
            <a:off x="1354667" y="4484070"/>
            <a:ext cx="7080032" cy="1077218"/>
          </a:xfrm>
          <a:prstGeom prst="rect">
            <a:avLst/>
          </a:prstGeom>
        </p:spPr>
        <p:txBody>
          <a:bodyPr vert="horz" wrap="square" lIns="0" tIns="45720" rIns="91440" bIns="45720" rtlCol="0" anchor="t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FuturaFuturisC"/>
                <a:ea typeface="+mj-ea"/>
                <a:cs typeface="FuturaFuturisC"/>
              </a:defRPr>
            </a:lvl1pPr>
          </a:lstStyle>
          <a:p>
            <a:r>
              <a:rPr lang="en-US" sz="1800" b="1" dirty="0" smtClean="0">
                <a:latin typeface="HelveticaNeueCyr-Roman"/>
                <a:cs typeface="HelveticaNeueCyr-Light"/>
                <a:hlinkClick r:id="rId3"/>
              </a:rPr>
              <a:t>Maria Semenova</a:t>
            </a:r>
            <a:r>
              <a:rPr lang="ru-RU" sz="1800" b="1" dirty="0" smtClean="0">
                <a:latin typeface="HelveticaNeueCyr-Roman"/>
                <a:cs typeface="HelveticaNeueCyr-Light"/>
              </a:rPr>
              <a:t> (</a:t>
            </a:r>
            <a:r>
              <a:rPr lang="en-US" sz="1800" b="1" dirty="0" smtClean="0">
                <a:latin typeface="HelveticaNeueCyr-Roman"/>
                <a:cs typeface="HelveticaNeueCyr-Light"/>
              </a:rPr>
              <a:t>msemenova@hse.ru)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HelveticaNeueCyr-Roman"/>
                <a:cs typeface="HelveticaNeueCyr-Light"/>
              </a:rPr>
              <a:t>Deputy Director and Senior Research Fellow</a:t>
            </a:r>
            <a:r>
              <a:rPr lang="ru-RU" sz="1800" dirty="0" smtClean="0">
                <a:latin typeface="HelveticaNeueCyr-Roman"/>
                <a:cs typeface="HelveticaNeueCyr-Light"/>
              </a:rPr>
              <a:t>, </a:t>
            </a:r>
            <a:r>
              <a:rPr lang="en-US" sz="1800" dirty="0" err="1" smtClean="0">
                <a:latin typeface="HelveticaNeueCyr-Roman"/>
                <a:cs typeface="HelveticaNeueCyr-Light"/>
              </a:rPr>
              <a:t>CInSt</a:t>
            </a:r>
            <a:r>
              <a:rPr lang="en-US" sz="1800" dirty="0" smtClean="0">
                <a:latin typeface="HelveticaNeueCyr-Roman"/>
                <a:cs typeface="HelveticaNeueCyr-Light"/>
              </a:rPr>
              <a:t> HSE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HelveticaNeueCyr-Roman"/>
                <a:cs typeface="HelveticaNeueCyr-Light"/>
              </a:rPr>
              <a:t>Associate Professor, School of Finance, HSE</a:t>
            </a:r>
            <a:endParaRPr lang="ru-RU" sz="1800" dirty="0" smtClean="0">
              <a:latin typeface="HelveticaNeueCyr-Light"/>
              <a:cs typeface="HelveticaNeueCyr-Light"/>
            </a:endParaRPr>
          </a:p>
        </p:txBody>
      </p:sp>
    </p:spTree>
    <p:extLst>
      <p:ext uri="{BB962C8B-B14F-4D97-AF65-F5344CB8AC3E}">
        <p14:creationId xmlns:p14="http://schemas.microsoft.com/office/powerpoint/2010/main" val="239304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finance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19116"/>
            <a:ext cx="8229600" cy="5390866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Using the banks for savings vs borrowings vs payments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Or a combination?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influences the choice?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Credit: rationing vs borrower choice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Non-banking markets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whole range of new payment services and cashless payment </a:t>
            </a:r>
            <a:r>
              <a:rPr lang="en-US" b="0" dirty="0" smtClean="0"/>
              <a:t>instruments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What influences the choice?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What makes to hol</a:t>
            </a:r>
            <a:r>
              <a:rPr lang="en-US" dirty="0" smtClean="0"/>
              <a:t>d a bundle?</a:t>
            </a:r>
            <a:r>
              <a:rPr lang="en-US" b="0" dirty="0" smtClean="0"/>
              <a:t> </a:t>
            </a:r>
            <a:r>
              <a:rPr lang="en-US" dirty="0" smtClean="0"/>
              <a:t> </a:t>
            </a:r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Non-financial factors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Financial literacy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Trust to banks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…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67359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6412"/>
            <a:ext cx="8550322" cy="5472752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 regulation: how regulatory differences influence banking markets’ outcomes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/>
              <a:t>Banking in Russian regions: access to finance</a:t>
            </a:r>
            <a:r>
              <a:rPr lang="ru-RU" sz="2200" b="0" dirty="0"/>
              <a:t>,</a:t>
            </a:r>
            <a:r>
              <a:rPr lang="en-US" sz="2200" b="0" dirty="0"/>
              <a:t> involvement into banking markets, bank regional development…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Banks and Financial </a:t>
            </a:r>
            <a:r>
              <a:rPr lang="en-US" sz="2200" b="0" dirty="0"/>
              <a:t>innovations, </a:t>
            </a:r>
            <a:r>
              <a:rPr lang="en-US" sz="2200" b="0" dirty="0" err="1"/>
              <a:t>FinTech</a:t>
            </a:r>
            <a:r>
              <a:rPr lang="en-US" sz="2200" b="0" dirty="0"/>
              <a:t>, etc</a:t>
            </a:r>
            <a:r>
              <a:rPr lang="en-US" sz="2200" b="0" dirty="0" smtClean="0"/>
              <a:t>… (if you know how to measure it)</a:t>
            </a: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ESG </a:t>
            </a:r>
            <a:r>
              <a:rPr lang="en-US" sz="2200" b="0" dirty="0"/>
              <a:t>and banking: does it pay-off to be green</a:t>
            </a:r>
            <a:r>
              <a:rPr lang="en-US" sz="2200" b="0" dirty="0" smtClean="0"/>
              <a:t>? (if you have the data on being green)</a:t>
            </a: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/>
              <a:t>Corporate governance in banks: how different </a:t>
            </a:r>
            <a:r>
              <a:rPr lang="en-US" sz="2200" b="0" dirty="0" smtClean="0"/>
              <a:t>dimensions </a:t>
            </a:r>
            <a:r>
              <a:rPr lang="en-US" sz="2200" b="0" dirty="0"/>
              <a:t>influence bank risks and outcomes  </a:t>
            </a:r>
            <a:r>
              <a:rPr lang="en-US" sz="2200" b="0" dirty="0" smtClean="0"/>
              <a:t>(if you have the data on CG)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Banking and the real economy: how banks save the day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0" dirty="0" smtClean="0"/>
              <a:t>Islamic banking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endParaRPr lang="en-US" sz="2200" b="0" dirty="0" smtClean="0"/>
          </a:p>
        </p:txBody>
      </p:sp>
    </p:spTree>
    <p:extLst>
      <p:ext uri="{BB962C8B-B14F-4D97-AF65-F5344CB8AC3E}">
        <p14:creationId xmlns:p14="http://schemas.microsoft.com/office/powerpoint/2010/main" val="11054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41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Smth</a:t>
            </a:r>
            <a:r>
              <a:rPr lang="en-US" dirty="0" smtClean="0"/>
              <a:t> about me: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919892"/>
            <a:ext cx="8908418" cy="576291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Main areas of </a:t>
            </a:r>
            <a:r>
              <a:rPr lang="en-US" sz="2200" dirty="0" smtClean="0"/>
              <a:t>interest and expertise:</a:t>
            </a:r>
            <a:endParaRPr lang="en-US" sz="2200" b="0" dirty="0" smtClean="0"/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 smtClean="0"/>
              <a:t>(Mostly) empirical banking</a:t>
            </a:r>
            <a:r>
              <a:rPr lang="ru-RU" sz="2200" b="0" dirty="0" smtClean="0"/>
              <a:t> </a:t>
            </a:r>
            <a:endParaRPr lang="en-US" sz="2200" b="0" dirty="0" smtClean="0"/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dirty="0" smtClean="0"/>
              <a:t>Household finance </a:t>
            </a:r>
            <a:r>
              <a:rPr lang="ru-RU" sz="2200" b="0" dirty="0" smtClean="0"/>
              <a:t>(</a:t>
            </a:r>
            <a:r>
              <a:rPr lang="en-US" sz="2200" b="0" dirty="0" smtClean="0"/>
              <a:t>~bank-related)</a:t>
            </a:r>
          </a:p>
          <a:p>
            <a:pPr lvl="0"/>
            <a:r>
              <a:rPr lang="en-US" sz="2200" dirty="0" smtClean="0"/>
              <a:t>Recent publications</a:t>
            </a:r>
            <a:r>
              <a:rPr lang="en-US" sz="2200" b="0" dirty="0" smtClean="0"/>
              <a:t>:</a:t>
            </a:r>
          </a:p>
          <a:p>
            <a:pPr lvl="1">
              <a:spcBef>
                <a:spcPts val="200"/>
              </a:spcBef>
            </a:pPr>
            <a:r>
              <a:rPr lang="en-US" sz="1600" b="0" dirty="0" err="1" smtClean="0"/>
              <a:t>Semenova</a:t>
            </a:r>
            <a:r>
              <a:rPr lang="en-US" sz="1600" b="0" dirty="0" smtClean="0"/>
              <a:t> </a:t>
            </a:r>
            <a:r>
              <a:rPr lang="en-US" sz="1600" b="0" dirty="0"/>
              <a:t>M. Do Smart Depositors Avoid Inefficient Bank Runs? An Experimental Study // </a:t>
            </a:r>
            <a:r>
              <a:rPr lang="en-US" sz="1600" b="0" i="1" dirty="0"/>
              <a:t>Emerging Markets Finance and Trade</a:t>
            </a:r>
            <a:r>
              <a:rPr lang="en-US" sz="1600" b="0" dirty="0"/>
              <a:t>. 2023. Vol. 59. No. 8. P. 2710-2726. 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Popova</a:t>
            </a:r>
            <a:r>
              <a:rPr lang="en-US" sz="1600" b="0" dirty="0"/>
              <a:t> P. Time to Extend Credit? Bank Credit Lines during the COVID-19 Pandemic in Russia // </a:t>
            </a:r>
            <a:r>
              <a:rPr lang="en-US" sz="1600" b="0" i="1" dirty="0"/>
              <a:t>Russian Journal of Money and Finance</a:t>
            </a:r>
            <a:r>
              <a:rPr lang="en-US" sz="1600" b="0" dirty="0"/>
              <a:t>. 2023. Vol. 82. No. 2. P. 106-119.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 err="1"/>
              <a:t>Iakimenko</a:t>
            </a:r>
            <a:r>
              <a:rPr lang="en-US" sz="1600" b="0" dirty="0"/>
              <a:t> I., </a:t>
            </a: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Zimin</a:t>
            </a:r>
            <a:r>
              <a:rPr lang="en-US" sz="1600" b="0" dirty="0"/>
              <a:t> E. The more the better? Information sharing and credit risk // </a:t>
            </a:r>
            <a:r>
              <a:rPr lang="en-US" sz="1600" b="0" i="1" dirty="0"/>
              <a:t>Journal of International Financial Markets, Institutions and Money</a:t>
            </a:r>
            <a:r>
              <a:rPr lang="en-US" sz="1600" b="0" dirty="0"/>
              <a:t>. 2022. Vol. 80. Article 101651. 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/>
              <a:t>Guillemin F., </a:t>
            </a:r>
            <a:r>
              <a:rPr lang="en-US" sz="1600" b="0" dirty="0" err="1"/>
              <a:t>Semenova</a:t>
            </a:r>
            <a:r>
              <a:rPr lang="en-US" sz="1600" b="0" dirty="0"/>
              <a:t> M. Transparency and market discipline: evidence from the Russian interbank market // </a:t>
            </a:r>
            <a:r>
              <a:rPr lang="en-US" sz="1600" b="0" i="1" dirty="0"/>
              <a:t>Annals of Finance</a:t>
            </a:r>
            <a:r>
              <a:rPr lang="en-US" sz="1600" b="0" dirty="0"/>
              <a:t>. 2020. Vol. 16. No. 2. P. 219-251. 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Shapkin</a:t>
            </a:r>
            <a:r>
              <a:rPr lang="en-US" sz="1600" b="0" dirty="0"/>
              <a:t> A. Currency Shifts as a Market Discipline Device: The Case of the Russian Market for Personal Deposits // </a:t>
            </a:r>
            <a:r>
              <a:rPr lang="en-US" sz="1600" b="0" i="1" dirty="0"/>
              <a:t>Emerging Markets Finance and Trade</a:t>
            </a:r>
            <a:r>
              <a:rPr lang="en-US" sz="1600" b="0" dirty="0"/>
              <a:t>. 2019. Vol. 55. No. 10. P. 2149-2163. 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 err="1"/>
              <a:t>Schoors</a:t>
            </a:r>
            <a:r>
              <a:rPr lang="en-US" sz="1600" b="0" dirty="0"/>
              <a:t> K., </a:t>
            </a: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Zubanov</a:t>
            </a:r>
            <a:r>
              <a:rPr lang="en-US" sz="1600" b="0" dirty="0"/>
              <a:t> A. Depositor discipline during crisis: Flight to familiarity or trust in local authorities? // </a:t>
            </a:r>
            <a:r>
              <a:rPr lang="en-US" sz="1600" b="0" i="1" dirty="0"/>
              <a:t>Journal of Financial Stability</a:t>
            </a:r>
            <a:r>
              <a:rPr lang="en-US" sz="1600" b="0" dirty="0"/>
              <a:t>. 2019. Vol. 43. P. 25-39. </a:t>
            </a:r>
            <a:endParaRPr lang="ru-RU" sz="1600" b="0" dirty="0"/>
          </a:p>
          <a:p>
            <a:pPr lvl="1">
              <a:spcBef>
                <a:spcPts val="200"/>
              </a:spcBef>
            </a:pPr>
            <a:r>
              <a:rPr lang="en-US" sz="1600" b="0" dirty="0" err="1"/>
              <a:t>Semenova</a:t>
            </a:r>
            <a:r>
              <a:rPr lang="en-US" sz="1600" b="0" dirty="0"/>
              <a:t> M., </a:t>
            </a:r>
            <a:r>
              <a:rPr lang="en-US" sz="1600" b="0" dirty="0" err="1"/>
              <a:t>Andrievskaya</a:t>
            </a:r>
            <a:r>
              <a:rPr lang="en-US" sz="1600" b="0" dirty="0"/>
              <a:t> I. K. Does biological endowment matter for demand for financial services? Evidence from 2D:4D ratio in the Russian household survey // </a:t>
            </a:r>
            <a:r>
              <a:rPr lang="en-US" sz="1600" b="0" i="1" dirty="0"/>
              <a:t>Personality and Individual Differences</a:t>
            </a:r>
            <a:r>
              <a:rPr lang="en-US" sz="1600" b="0" dirty="0"/>
              <a:t>. </a:t>
            </a:r>
            <a:r>
              <a:rPr lang="ru-RU" sz="1600" b="0" dirty="0"/>
              <a:t>2017. </a:t>
            </a:r>
            <a:r>
              <a:rPr lang="en-US" sz="1600" b="0" dirty="0" err="1"/>
              <a:t>Vol</a:t>
            </a:r>
            <a:r>
              <a:rPr lang="ru-RU" sz="1600" b="0" dirty="0"/>
              <a:t>. 104. </a:t>
            </a:r>
            <a:r>
              <a:rPr lang="en-US" sz="1600" b="0" dirty="0"/>
              <a:t>P</a:t>
            </a:r>
            <a:r>
              <a:rPr lang="ru-RU" sz="1600" b="0" dirty="0"/>
              <a:t>. 155-165.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21961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52785"/>
            <a:ext cx="8229600" cy="523002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B050"/>
                </a:solidFill>
              </a:rPr>
              <a:t>YES!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You can come with any other research idea, but be sure that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It is related to banking/household finance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sz="2200" b="0" dirty="0" smtClean="0"/>
              <a:t>The data is available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Blip>
                <a:blip r:embed="rId2"/>
              </a:buBlip>
            </a:pPr>
            <a:r>
              <a:rPr lang="en-US" dirty="0" smtClean="0">
                <a:solidFill>
                  <a:srgbClr val="C00000"/>
                </a:solidFill>
              </a:rPr>
              <a:t>NO!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Don’t come saying </a:t>
            </a:r>
            <a:r>
              <a:rPr lang="en-US" dirty="0" smtClean="0"/>
              <a:t>“</a:t>
            </a:r>
            <a:r>
              <a:rPr lang="en-US" b="0" dirty="0" smtClean="0"/>
              <a:t>I just need to have this term/diploma paper done somehow. So give me any topic and I’ll take it”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 smtClean="0">
                <a:hlinkClick r:id="rId3"/>
              </a:rPr>
              <a:t>More about working with me</a:t>
            </a:r>
            <a:endParaRPr lang="en-US" b="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lvl="1" algn="ctr"/>
            <a:endParaRPr lang="en-US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43874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and banking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0" dirty="0" smtClean="0"/>
              <a:t>“Perfect example of external, non-economic shock”</a:t>
            </a:r>
          </a:p>
          <a:p>
            <a:endParaRPr lang="en-US" sz="2600" b="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Influencing households (</a:t>
            </a:r>
            <a:r>
              <a:rPr lang="en-US" b="0" dirty="0"/>
              <a:t>physical </a:t>
            </a:r>
            <a:r>
              <a:rPr lang="en-US" b="0" dirty="0" smtClean="0"/>
              <a:t>limitations, unemployment, liquidity shocks, uncertainty, …) – depositors and borrowers 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Influencing firms (disruption of production chains, credit rationing uncertainty) - borrowers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Therefore influencing banks (increased risks VS financial innovations)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en-US" b="0" dirty="0" smtClean="0"/>
              <a:t>Regulators do react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45546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and </a:t>
            </a:r>
            <a:r>
              <a:rPr lang="en-US" dirty="0" smtClean="0"/>
              <a:t>banking - questions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32764"/>
            <a:ext cx="8229600" cy="5568287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Different banking markets under pandemic pressure: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</a:t>
            </a:r>
            <a:r>
              <a:rPr lang="en-US" b="0" dirty="0" smtClean="0"/>
              <a:t>ho suffers worse where, how and why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Who copes better where, how and why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en-US" b="0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Regulatory interventions under pandemic pressure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Who did what, where and why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Restrictions VS Support measures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Bank-related VS Bank-unrelated measures</a:t>
            </a:r>
          </a:p>
          <a:p>
            <a:pPr marL="630900" lvl="2" indent="-342900">
              <a:spcBef>
                <a:spcPts val="600"/>
              </a:spcBef>
              <a:buFont typeface="Arial" pitchFamily="34" charset="0"/>
              <a:buChar char="•"/>
            </a:pPr>
            <a:endParaRPr lang="en-US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A combination of the two</a:t>
            </a:r>
            <a:endParaRPr lang="ru-RU" b="0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endParaRPr lang="ru-RU" b="0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b="0" dirty="0" smtClean="0"/>
              <a:t>Any good news? Financial innovations, ecosystems, banks and public procurement (e.g. medicine)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8395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Discipline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0878"/>
            <a:ext cx="8229600" cy="5595581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Definition: creditors’ (usually depositors’) sensitivity to bank risks: interest rates, funds growth rates, funds structure…</a:t>
            </a:r>
          </a:p>
          <a:p>
            <a:pPr lvl="1">
              <a:spcBef>
                <a:spcPts val="600"/>
              </a:spcBef>
            </a:pPr>
            <a:r>
              <a:rPr lang="en-US" sz="2600" b="0" i="1" dirty="0" smtClean="0"/>
              <a:t>Questions: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What undermines MD?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Crisis (including external shocks)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Explicit guaranties (deposit insurance)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Implicit guaranties (ownership structure, ties with government, regions, municipalities…, any signs of those - bank titles, bank brands…)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Information environment (transparency, financial literacy…)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Where </a:t>
            </a:r>
            <a:r>
              <a:rPr lang="en-US" b="0" dirty="0"/>
              <a:t>to find MD?</a:t>
            </a:r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Credit market, interbank market…</a:t>
            </a:r>
            <a:endParaRPr lang="ru-RU" dirty="0"/>
          </a:p>
          <a:p>
            <a:pPr marL="6309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New mechanisms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/>
              <a:t>Does </a:t>
            </a:r>
            <a:r>
              <a:rPr lang="en-US" b="0" dirty="0"/>
              <a:t>MD influence risk appetite?</a:t>
            </a:r>
            <a:endParaRPr lang="ru-RU" b="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600" b="0" dirty="0"/>
          </a:p>
        </p:txBody>
      </p:sp>
    </p:spTree>
    <p:extLst>
      <p:ext uri="{BB962C8B-B14F-4D97-AF65-F5344CB8AC3E}">
        <p14:creationId xmlns:p14="http://schemas.microsoft.com/office/powerpoint/2010/main" val="79277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Deposit insurance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4884217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Designed to resolve bank bankruptcies efficiently and increase trust to banks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 smtClean="0"/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Aims at banking system stability, but produces moral hazard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/>
              <a:t>Should be priced fairly according to bank risks, but it does not work when systemic risk is realized or a simultaneous failure occurs (the recent US case is a good example)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0" dirty="0"/>
          </a:p>
          <a:p>
            <a:r>
              <a:rPr lang="en-US" b="0" i="1" dirty="0" smtClean="0"/>
              <a:t>Questions: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/>
              <a:t>H</a:t>
            </a:r>
            <a:r>
              <a:rPr lang="en-US" b="0" dirty="0" smtClean="0"/>
              <a:t>ow to design the DIS optimally?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0" dirty="0" smtClean="0"/>
              <a:t>Are there other mechanisms for the current “new normal”? Guaranteeing instead of insuring?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60577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Intermediation in Credit Markets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02407"/>
            <a:ext cx="8229600" cy="575559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Credit bureaus and credit registries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Doing Business 2017: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r>
              <a:rPr lang="en-US" b="0" i="1" dirty="0" smtClean="0"/>
              <a:t>Questions: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Influence of institutional factors?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/>
              <a:t>Creditor rights</a:t>
            </a:r>
          </a:p>
          <a:p>
            <a:pPr marL="630900" lvl="2" indent="-342900">
              <a:buFont typeface="Arial" panose="020B0604020202020204" pitchFamily="34" charset="0"/>
              <a:buChar char="•"/>
            </a:pPr>
            <a:r>
              <a:rPr lang="en-US" dirty="0"/>
              <a:t>Collateral </a:t>
            </a:r>
            <a:r>
              <a:rPr lang="en-US" dirty="0" smtClean="0"/>
              <a:t>registries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95" y="1852564"/>
            <a:ext cx="4415297" cy="3265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692" y="1993661"/>
            <a:ext cx="4679198" cy="324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477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Non-bank banking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1004"/>
            <a:ext cx="8229600" cy="4925160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 VS banks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Regulatory differences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b="0" dirty="0" smtClean="0"/>
              <a:t>Competition VS efficien</a:t>
            </a:r>
            <a:r>
              <a:rPr lang="en-US" sz="2200" dirty="0" smtClean="0"/>
              <a:t>t market sharing</a:t>
            </a:r>
            <a:endParaRPr lang="en-US" sz="2200" b="0" dirty="0" smtClean="0"/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Microfinance: efficient business models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b="0" dirty="0" smtClean="0"/>
              <a:t>Social aspect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Microfinance as a source of economic growth (e.g. via SMEs)</a:t>
            </a: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b="0" dirty="0" smtClean="0"/>
              <a:t>Other sources of funds, coming outside the financial institutions</a:t>
            </a:r>
          </a:p>
          <a:p>
            <a:pPr marL="630900" lvl="2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2200" dirty="0" smtClean="0"/>
              <a:t>Non-economic sources of credit discipline </a:t>
            </a:r>
            <a:r>
              <a:rPr lang="en-US" sz="2200" b="0" dirty="0" smtClean="0"/>
              <a:t> </a:t>
            </a:r>
            <a:endParaRPr lang="en-US" sz="2200" b="0" dirty="0"/>
          </a:p>
          <a:p>
            <a:pPr marL="342900" indent="-342900">
              <a:buFont typeface="Arial" pitchFamily="34" charset="0"/>
              <a:buChar char="•"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7746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ИнИИfinal">
  <a:themeElements>
    <a:clrScheme name="ИнИИ">
      <a:dk1>
        <a:srgbClr val="141313"/>
      </a:dk1>
      <a:lt1>
        <a:sysClr val="window" lastClr="FFFFFF"/>
      </a:lt1>
      <a:dk2>
        <a:srgbClr val="263B86"/>
      </a:dk2>
      <a:lt2>
        <a:srgbClr val="76B6F2"/>
      </a:lt2>
      <a:accent1>
        <a:srgbClr val="D99322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ИнИИfinal</Template>
  <TotalTime>1922</TotalTime>
  <Words>929</Words>
  <Application>Microsoft Office PowerPoint</Application>
  <PresentationFormat>Экран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ИнИИfinal</vt:lpstr>
      <vt:lpstr>  Topics, Research Agenda, Cooperation Principles</vt:lpstr>
      <vt:lpstr>Smth about me:</vt:lpstr>
      <vt:lpstr>Important notes</vt:lpstr>
      <vt:lpstr>COVID-19 and banking</vt:lpstr>
      <vt:lpstr>COVID-19 and banking - questions</vt:lpstr>
      <vt:lpstr>Market Discipline</vt:lpstr>
      <vt:lpstr>Deposit insurance</vt:lpstr>
      <vt:lpstr>Information Intermediation in Credit Markets</vt:lpstr>
      <vt:lpstr>Non-bank banking</vt:lpstr>
      <vt:lpstr>Household finance</vt:lpstr>
      <vt:lpstr>Other topics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More Information Provide  Lower Prices in Public  Procurement Auctions?</dc:title>
  <dc:creator>Мария</dc:creator>
  <cp:lastModifiedBy>Unknown</cp:lastModifiedBy>
  <cp:revision>185</cp:revision>
  <cp:lastPrinted>2015-03-18T13:35:56Z</cp:lastPrinted>
  <dcterms:created xsi:type="dcterms:W3CDTF">2015-03-04T13:15:06Z</dcterms:created>
  <dcterms:modified xsi:type="dcterms:W3CDTF">2023-10-02T08:26:23Z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